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79" autoAdjust="0"/>
  </p:normalViewPr>
  <p:slideViewPr>
    <p:cSldViewPr snapToGrid="0" snapToObjects="1">
      <p:cViewPr varScale="1">
        <p:scale>
          <a:sx n="57" d="100"/>
          <a:sy n="57" d="100"/>
        </p:scale>
        <p:origin x="21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088D1-BAE0-4D16-A277-A626D3F76894}" type="datetimeFigureOut">
              <a:rPr lang="en-GB" smtClean="0"/>
              <a:t>11/12/2013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5E64B-B2E1-4D62-876D-D45E4BAF9701}" type="slidenum">
              <a:rPr lang="en-GB" smtClean="0"/>
              <a:t>‹#›</a:t>
            </a:fld>
            <a:endParaRPr lang="en-GB"/>
          </a:p>
        </p:txBody>
      </p:sp>
    </p:spTree>
    <p:extLst>
      <p:ext uri="{BB962C8B-B14F-4D97-AF65-F5344CB8AC3E}">
        <p14:creationId xmlns:p14="http://schemas.microsoft.com/office/powerpoint/2010/main" val="24474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Coffee for a cause</a:t>
            </a:r>
            <a:r>
              <a:rPr lang="en-GB" baseline="0" dirty="0" smtClean="0"/>
              <a:t> is helping to raise money to provide preschool education for underprivileged children around the world</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2</a:t>
            </a:fld>
            <a:endParaRPr lang="en-GB"/>
          </a:p>
        </p:txBody>
      </p:sp>
    </p:spTree>
    <p:extLst>
      <p:ext uri="{BB962C8B-B14F-4D97-AF65-F5344CB8AC3E}">
        <p14:creationId xmlns:p14="http://schemas.microsoft.com/office/powerpoint/2010/main" val="72966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thank everyone who comes along to the event. This will help</a:t>
            </a:r>
            <a:r>
              <a:rPr lang="en-GB" baseline="0" dirty="0" smtClean="0"/>
              <a:t> vulnerable children and help them on their way to a better future.</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11</a:t>
            </a:fld>
            <a:endParaRPr lang="en-GB"/>
          </a:p>
        </p:txBody>
      </p:sp>
    </p:spTree>
    <p:extLst>
      <p:ext uri="{BB962C8B-B14F-4D97-AF65-F5344CB8AC3E}">
        <p14:creationId xmlns:p14="http://schemas.microsoft.com/office/powerpoint/2010/main" val="125399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Invite your</a:t>
            </a:r>
            <a:r>
              <a:rPr lang="en-GB" baseline="0" dirty="0" smtClean="0"/>
              <a:t> church/friends to consider how they would have got on at primary school if they had had to live in circumstances similar to these children</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3</a:t>
            </a:fld>
            <a:endParaRPr lang="en-GB"/>
          </a:p>
        </p:txBody>
      </p:sp>
    </p:spTree>
    <p:extLst>
      <p:ext uri="{BB962C8B-B14F-4D97-AF65-F5344CB8AC3E}">
        <p14:creationId xmlns:p14="http://schemas.microsoft.com/office/powerpoint/2010/main" val="228071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children live in very poor communities. Often their parents are illiterate and so cannot teach even basic reading and writing to their children. </a:t>
            </a:r>
          </a:p>
          <a:p>
            <a:r>
              <a:rPr lang="en-GB" dirty="0" smtClean="0"/>
              <a:t>They cannot afford pens, pencils,</a:t>
            </a:r>
            <a:r>
              <a:rPr lang="en-GB" baseline="0" dirty="0" smtClean="0"/>
              <a:t> paper or books and so the children have no opportunity to learn through colouring pictures and copying words.</a:t>
            </a:r>
          </a:p>
          <a:p>
            <a:r>
              <a:rPr lang="en-GB" baseline="0" dirty="0" smtClean="0"/>
              <a:t>Their parents often cannot afford furniture and so the children have no experience of sitting on a chair and writing or colouring at a table</a:t>
            </a:r>
          </a:p>
          <a:p>
            <a:r>
              <a:rPr lang="en-GB" baseline="0" dirty="0" smtClean="0"/>
              <a:t>Often the family cannot afford sufficient food. The children go to bed hungry or have a very poor diet, lacking in nutrition. This means that they feel lethargic during the day and lack energy.</a:t>
            </a:r>
          </a:p>
          <a:p>
            <a:r>
              <a:rPr lang="en-GB" baseline="0" dirty="0" smtClean="0"/>
              <a:t>In some countries children cannot start primary school until they can write their own name. Many underprivileged children are unable to write their own name and so are not accepted at primary schools.</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4</a:t>
            </a:fld>
            <a:endParaRPr lang="en-GB"/>
          </a:p>
        </p:txBody>
      </p:sp>
    </p:spTree>
    <p:extLst>
      <p:ext uri="{BB962C8B-B14F-4D97-AF65-F5344CB8AC3E}">
        <p14:creationId xmlns:p14="http://schemas.microsoft.com/office/powerpoint/2010/main" val="387701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the support and learning through preschool education, many of these people are unable to cope when they start primary school. They soon fall behind their classmates</a:t>
            </a:r>
            <a:r>
              <a:rPr lang="en-GB" baseline="0" dirty="0" smtClean="0"/>
              <a:t> and many give up on education altogether. </a:t>
            </a:r>
          </a:p>
          <a:p>
            <a:endParaRPr lang="en-GB" baseline="0" dirty="0" smtClean="0"/>
          </a:p>
          <a:p>
            <a:r>
              <a:rPr lang="en-GB" baseline="0" dirty="0" smtClean="0"/>
              <a:t>This means that they are unable to escape the poverty cycle through education, and face the same suffering through poverty as their parents. They in turn are unable to help their children as they prepare for school.</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5</a:t>
            </a:fld>
            <a:endParaRPr lang="en-GB"/>
          </a:p>
        </p:txBody>
      </p:sp>
    </p:spTree>
    <p:extLst>
      <p:ext uri="{BB962C8B-B14F-4D97-AF65-F5344CB8AC3E}">
        <p14:creationId xmlns:p14="http://schemas.microsoft.com/office/powerpoint/2010/main" val="298337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GB" sz="1200" dirty="0" smtClean="0">
                <a:latin typeface="Avenir LT Pro 55 Roman"/>
                <a:cs typeface="Avenir LT Pro 55 Roman"/>
              </a:rPr>
              <a:t>Preschool education helps children prepare for primary</a:t>
            </a:r>
            <a:r>
              <a:rPr lang="en-GB" sz="1200" baseline="0" dirty="0" smtClean="0">
                <a:latin typeface="Avenir LT Pro 55 Roman"/>
                <a:cs typeface="Avenir LT Pro 55 Roman"/>
              </a:rPr>
              <a:t> school by:</a:t>
            </a:r>
          </a:p>
          <a:p>
            <a:pPr marL="0" lvl="0" indent="0">
              <a:buFont typeface="Arial"/>
              <a:buNone/>
            </a:pPr>
            <a:endParaRPr lang="en-GB" sz="1200" dirty="0" smtClean="0">
              <a:latin typeface="Avenir LT Pro 55 Roman"/>
              <a:cs typeface="Avenir LT Pro 55 Roman"/>
            </a:endParaRPr>
          </a:p>
          <a:p>
            <a:pPr marL="171450" lvl="0" indent="-171450">
              <a:buFont typeface="Arial" panose="020B0604020202020204" pitchFamily="34" charset="0"/>
              <a:buChar char="•"/>
            </a:pPr>
            <a:r>
              <a:rPr lang="en-GB" sz="1200" dirty="0" smtClean="0">
                <a:latin typeface="Avenir LT Pro 55 Roman"/>
                <a:cs typeface="Avenir LT Pro 55 Roman"/>
              </a:rPr>
              <a:t>Teaching the children how to hold a pencil, colour in a picture, write their own name</a:t>
            </a:r>
          </a:p>
          <a:p>
            <a:pPr marL="171450" lvl="0" indent="-171450">
              <a:buFont typeface="Arial" panose="020B0604020202020204" pitchFamily="34" charset="0"/>
              <a:buChar char="•"/>
            </a:pPr>
            <a:r>
              <a:rPr lang="en-GB" sz="1200" dirty="0" smtClean="0">
                <a:latin typeface="Avenir LT Pro 55 Roman"/>
                <a:cs typeface="Avenir LT Pro 55 Roman"/>
              </a:rPr>
              <a:t>Showing them how to sit at a desk and listen to a teacher</a:t>
            </a:r>
          </a:p>
          <a:p>
            <a:pPr marL="171450" lvl="0" indent="-171450">
              <a:buFont typeface="Arial" panose="020B0604020202020204" pitchFamily="34" charset="0"/>
              <a:buChar char="•"/>
            </a:pPr>
            <a:r>
              <a:rPr lang="en-GB" sz="1200" dirty="0" smtClean="0">
                <a:latin typeface="Avenir LT Pro 55 Roman"/>
                <a:cs typeface="Avenir LT Pro 55 Roman"/>
              </a:rPr>
              <a:t>Teaching them basic hygiene such as washing their hands and cleaning their teeth</a:t>
            </a:r>
          </a:p>
          <a:p>
            <a:pPr marL="171450" lvl="0" indent="-171450">
              <a:buFont typeface="Arial" panose="020B0604020202020204" pitchFamily="34" charset="0"/>
              <a:buChar char="•"/>
            </a:pPr>
            <a:r>
              <a:rPr lang="en-GB" sz="1200" dirty="0" smtClean="0">
                <a:latin typeface="Avenir LT Pro 55 Roman"/>
                <a:cs typeface="Avenir LT Pro 55 Roman"/>
              </a:rPr>
              <a:t>Giving them a healthy meal</a:t>
            </a:r>
            <a:r>
              <a:rPr lang="en-GB" sz="1200" baseline="0" dirty="0" smtClean="0">
                <a:latin typeface="Avenir LT Pro 55 Roman"/>
                <a:cs typeface="Avenir LT Pro 55 Roman"/>
              </a:rPr>
              <a:t> and the energy to learn</a:t>
            </a:r>
            <a:endParaRPr lang="en-GB" sz="1200" dirty="0" smtClean="0">
              <a:latin typeface="Avenir LT Pro 55 Roman"/>
              <a:cs typeface="Avenir LT Pro 55 Roman"/>
            </a:endParaRPr>
          </a:p>
          <a:p>
            <a:pPr marL="171450" lvl="0" indent="-171450">
              <a:buFont typeface="Arial" panose="020B0604020202020204" pitchFamily="34" charset="0"/>
              <a:buChar char="•"/>
            </a:pPr>
            <a:r>
              <a:rPr lang="en-GB" sz="1200" dirty="0" smtClean="0">
                <a:latin typeface="Avenir LT Pro 55 Roman"/>
                <a:cs typeface="Avenir LT Pro 55 Roman"/>
              </a:rPr>
              <a:t>Telling them the good news of Jesus</a:t>
            </a:r>
          </a:p>
          <a:p>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6</a:t>
            </a:fld>
            <a:endParaRPr lang="en-GB"/>
          </a:p>
        </p:txBody>
      </p:sp>
    </p:spTree>
    <p:extLst>
      <p:ext uri="{BB962C8B-B14F-4D97-AF65-F5344CB8AC3E}">
        <p14:creationId xmlns:p14="http://schemas.microsoft.com/office/powerpoint/2010/main" val="320806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this is the result</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7</a:t>
            </a:fld>
            <a:endParaRPr lang="en-GB"/>
          </a:p>
        </p:txBody>
      </p:sp>
    </p:spTree>
    <p:extLst>
      <p:ext uri="{BB962C8B-B14F-4D97-AF65-F5344CB8AC3E}">
        <p14:creationId xmlns:p14="http://schemas.microsoft.com/office/powerpoint/2010/main" val="408770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a:buChar char="•"/>
            </a:pPr>
            <a:endParaRPr lang="en-GB" sz="1200" dirty="0" smtClean="0">
              <a:latin typeface="Avenir LT Pro 65 Medium"/>
              <a:cs typeface="Avenir LT Pro 65 Medium"/>
            </a:endParaRPr>
          </a:p>
          <a:p>
            <a:pPr marL="457200" lvl="0" indent="-457200">
              <a:buFont typeface="Arial"/>
              <a:buChar char="•"/>
            </a:pPr>
            <a:r>
              <a:rPr lang="en-GB" sz="1200" dirty="0" smtClean="0">
                <a:latin typeface="Avenir LT Pro 65 Medium"/>
                <a:cs typeface="Avenir LT Pro 65 Medium"/>
              </a:rPr>
              <a:t>The children have a head</a:t>
            </a:r>
            <a:r>
              <a:rPr lang="en-GB" sz="1200" baseline="0" dirty="0" smtClean="0">
                <a:latin typeface="Avenir LT Pro 65 Medium"/>
                <a:cs typeface="Avenir LT Pro 65 Medium"/>
              </a:rPr>
              <a:t> start when they begin primary school</a:t>
            </a:r>
          </a:p>
          <a:p>
            <a:pPr marL="457200" lvl="0" indent="-457200">
              <a:buFont typeface="Arial"/>
              <a:buChar char="•"/>
            </a:pPr>
            <a:r>
              <a:rPr lang="en-GB" sz="1200" baseline="0" dirty="0" smtClean="0">
                <a:latin typeface="Avenir LT Pro 65 Medium"/>
                <a:cs typeface="Avenir LT Pro 65 Medium"/>
              </a:rPr>
              <a:t>They do not fall behind</a:t>
            </a:r>
            <a:r>
              <a:rPr lang="en-GB" sz="1200" dirty="0" smtClean="0">
                <a:latin typeface="Avenir LT Pro 65 Medium"/>
                <a:cs typeface="Avenir LT Pro 65 Medium"/>
              </a:rPr>
              <a:t> their classmates</a:t>
            </a:r>
          </a:p>
          <a:p>
            <a:pPr marL="457200" lvl="0" indent="-457200">
              <a:buFont typeface="Arial"/>
              <a:buChar char="•"/>
            </a:pPr>
            <a:r>
              <a:rPr lang="en-GB" sz="1200" dirty="0" smtClean="0">
                <a:latin typeface="Avenir LT Pro 65 Medium"/>
                <a:cs typeface="Avenir LT Pro 65 Medium"/>
              </a:rPr>
              <a:t>They are more likely to stay on in education </a:t>
            </a:r>
          </a:p>
          <a:p>
            <a:pPr marL="457200" lvl="0" indent="-457200">
              <a:buFont typeface="Arial"/>
              <a:buChar char="•"/>
            </a:pPr>
            <a:r>
              <a:rPr lang="en-GB" sz="1200" dirty="0" smtClean="0">
                <a:latin typeface="Avenir LT Pro 65 Medium"/>
                <a:cs typeface="Avenir LT Pro 65 Medium"/>
              </a:rPr>
              <a:t>They have better prospects for the future, giving them the tools to help escape the poverty</a:t>
            </a:r>
            <a:r>
              <a:rPr lang="en-GB" sz="1200" baseline="0" dirty="0" smtClean="0">
                <a:latin typeface="Avenir LT Pro 65 Medium"/>
                <a:cs typeface="Avenir LT Pro 65 Medium"/>
              </a:rPr>
              <a:t> cycle</a:t>
            </a:r>
          </a:p>
          <a:p>
            <a:pPr marL="457200" lvl="0" indent="-457200">
              <a:buFont typeface="Arial"/>
              <a:buChar char="•"/>
            </a:pPr>
            <a:r>
              <a:rPr lang="en-GB" sz="1200" baseline="0" dirty="0" smtClean="0">
                <a:latin typeface="Avenir LT Pro 65 Medium"/>
                <a:cs typeface="Avenir LT Pro 65 Medium"/>
              </a:rPr>
              <a:t>They take their first steps to knowing Jesus and his love for them</a:t>
            </a:r>
            <a:endParaRPr lang="en-GB" sz="1200" dirty="0" smtClean="0">
              <a:latin typeface="Avenir LT Pro 65 Medium"/>
              <a:cs typeface="Avenir LT Pro 65 Medium"/>
            </a:endParaRPr>
          </a:p>
          <a:p>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8</a:t>
            </a:fld>
            <a:endParaRPr lang="en-GB"/>
          </a:p>
        </p:txBody>
      </p:sp>
    </p:spTree>
    <p:extLst>
      <p:ext uri="{BB962C8B-B14F-4D97-AF65-F5344CB8AC3E}">
        <p14:creationId xmlns:p14="http://schemas.microsoft.com/office/powerpoint/2010/main" val="422523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this is how you can help</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9</a:t>
            </a:fld>
            <a:endParaRPr lang="en-GB"/>
          </a:p>
        </p:txBody>
      </p:sp>
    </p:spTree>
    <p:extLst>
      <p:ext uri="{BB962C8B-B14F-4D97-AF65-F5344CB8AC3E}">
        <p14:creationId xmlns:p14="http://schemas.microsoft.com/office/powerpoint/2010/main" val="255931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 your church/friends</a:t>
            </a:r>
            <a:r>
              <a:rPr lang="en-GB" baseline="0" dirty="0" smtClean="0"/>
              <a:t> know when the event will take place and the time.</a:t>
            </a:r>
          </a:p>
          <a:p>
            <a:endParaRPr lang="en-GB" baseline="0" dirty="0" smtClean="0"/>
          </a:p>
          <a:p>
            <a:r>
              <a:rPr lang="en-GB" baseline="0" dirty="0" smtClean="0"/>
              <a:t>Let them know if a cup of coffee will cost £1 and a slice of cake £1 (or the price you choose) – this will help pay for two day’s schooling!</a:t>
            </a:r>
          </a:p>
          <a:p>
            <a:endParaRPr lang="en-GB" baseline="0" dirty="0" smtClean="0"/>
          </a:p>
          <a:p>
            <a:r>
              <a:rPr lang="en-GB" baseline="0" dirty="0" smtClean="0"/>
              <a:t>Explain if you are planning to have other items for sale, </a:t>
            </a:r>
            <a:r>
              <a:rPr lang="en-GB" baseline="0" dirty="0" err="1" smtClean="0"/>
              <a:t>eg</a:t>
            </a:r>
            <a:r>
              <a:rPr lang="en-GB" baseline="0" dirty="0" smtClean="0"/>
              <a:t> cards, plants</a:t>
            </a:r>
            <a:endParaRPr lang="en-GB" dirty="0"/>
          </a:p>
        </p:txBody>
      </p:sp>
      <p:sp>
        <p:nvSpPr>
          <p:cNvPr id="4" name="Slide Number Placeholder 3"/>
          <p:cNvSpPr>
            <a:spLocks noGrp="1"/>
          </p:cNvSpPr>
          <p:nvPr>
            <p:ph type="sldNum" sz="quarter" idx="10"/>
          </p:nvPr>
        </p:nvSpPr>
        <p:spPr/>
        <p:txBody>
          <a:bodyPr/>
          <a:lstStyle/>
          <a:p>
            <a:fld id="{D745E64B-B2E1-4D62-876D-D45E4BAF9701}" type="slidenum">
              <a:rPr lang="en-GB" smtClean="0"/>
              <a:t>10</a:t>
            </a:fld>
            <a:endParaRPr lang="en-GB"/>
          </a:p>
        </p:txBody>
      </p:sp>
    </p:spTree>
    <p:extLst>
      <p:ext uri="{BB962C8B-B14F-4D97-AF65-F5344CB8AC3E}">
        <p14:creationId xmlns:p14="http://schemas.microsoft.com/office/powerpoint/2010/main" val="129295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24B6FD8-2338-344E-B48D-0DC164D73C6F}"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80789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4B6FD8-2338-344E-B48D-0DC164D73C6F}"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60394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4B6FD8-2338-344E-B48D-0DC164D73C6F}"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5500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4B6FD8-2338-344E-B48D-0DC164D73C6F}"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318633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24B6FD8-2338-344E-B48D-0DC164D73C6F}"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109809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24B6FD8-2338-344E-B48D-0DC164D73C6F}"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128554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24B6FD8-2338-344E-B48D-0DC164D73C6F}" type="datetimeFigureOut">
              <a:rPr lang="en-US" smtClean="0"/>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250623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24B6FD8-2338-344E-B48D-0DC164D73C6F}" type="datetimeFigureOut">
              <a:rPr lang="en-US" smtClean="0"/>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364930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B6FD8-2338-344E-B48D-0DC164D73C6F}" type="datetimeFigureOut">
              <a:rPr lang="en-US" smtClean="0"/>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31091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24B6FD8-2338-344E-B48D-0DC164D73C6F}"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154261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24B6FD8-2338-344E-B48D-0DC164D73C6F}"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5FD3A-239C-9646-AF88-BB27A7125813}" type="slidenum">
              <a:rPr lang="en-US" smtClean="0"/>
              <a:t>‹#›</a:t>
            </a:fld>
            <a:endParaRPr lang="en-US"/>
          </a:p>
        </p:txBody>
      </p:sp>
    </p:spTree>
    <p:extLst>
      <p:ext uri="{BB962C8B-B14F-4D97-AF65-F5344CB8AC3E}">
        <p14:creationId xmlns:p14="http://schemas.microsoft.com/office/powerpoint/2010/main" val="356938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B6FD8-2338-344E-B48D-0DC164D73C6F}" type="datetimeFigureOut">
              <a:rPr lang="en-US" smtClean="0"/>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5FD3A-239C-9646-AF88-BB27A7125813}" type="slidenum">
              <a:rPr lang="en-US" smtClean="0"/>
              <a:t>‹#›</a:t>
            </a:fld>
            <a:endParaRPr lang="en-US"/>
          </a:p>
        </p:txBody>
      </p:sp>
    </p:spTree>
    <p:extLst>
      <p:ext uri="{BB962C8B-B14F-4D97-AF65-F5344CB8AC3E}">
        <p14:creationId xmlns:p14="http://schemas.microsoft.com/office/powerpoint/2010/main" val="198666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silde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BMS TAB DOWN - No Ble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spTree>
    <p:extLst>
      <p:ext uri="{BB962C8B-B14F-4D97-AF65-F5344CB8AC3E}">
        <p14:creationId xmlns:p14="http://schemas.microsoft.com/office/powerpoint/2010/main" val="1167915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415635" y="1439192"/>
            <a:ext cx="7647709" cy="3046988"/>
          </a:xfrm>
          <a:prstGeom prst="rect">
            <a:avLst/>
          </a:prstGeom>
          <a:noFill/>
        </p:spPr>
        <p:txBody>
          <a:bodyPr wrap="square" rtlCol="0">
            <a:spAutoFit/>
          </a:bodyPr>
          <a:lstStyle/>
          <a:p>
            <a:pPr algn="ctr"/>
            <a:r>
              <a:rPr lang="en-GB" sz="4800" dirty="0">
                <a:latin typeface="Avenir LT Pro 65 Medium"/>
                <a:cs typeface="Avenir LT Pro 65 Medium"/>
              </a:rPr>
              <a:t>Support the Coffee for a cause event </a:t>
            </a:r>
          </a:p>
          <a:p>
            <a:pPr algn="ctr"/>
            <a:r>
              <a:rPr lang="en-GB" sz="4800" dirty="0" smtClean="0">
                <a:latin typeface="Avenir LT Pro 65 Medium"/>
                <a:cs typeface="Avenir LT Pro 65 Medium"/>
              </a:rPr>
              <a:t>Just </a:t>
            </a:r>
            <a:r>
              <a:rPr lang="en-GB" sz="4800" dirty="0">
                <a:latin typeface="Avenir LT Pro 65 Medium"/>
                <a:cs typeface="Avenir LT Pro 65 Medium"/>
              </a:rPr>
              <a:t>£1 buys </a:t>
            </a:r>
            <a:r>
              <a:rPr lang="en-GB" sz="4800" dirty="0" smtClean="0">
                <a:latin typeface="Avenir LT Pro 65 Medium"/>
                <a:cs typeface="Avenir LT Pro 65 Medium"/>
              </a:rPr>
              <a:t>1 </a:t>
            </a:r>
            <a:r>
              <a:rPr lang="en-GB" sz="4800" dirty="0">
                <a:latin typeface="Avenir LT Pro 65 Medium"/>
                <a:cs typeface="Avenir LT Pro 65 Medium"/>
              </a:rPr>
              <a:t>day’s </a:t>
            </a:r>
            <a:r>
              <a:rPr lang="en-GB" sz="4800" dirty="0" smtClean="0">
                <a:latin typeface="Avenir LT Pro 65 Medium"/>
                <a:cs typeface="Avenir LT Pro 65 Medium"/>
              </a:rPr>
              <a:t>schooling</a:t>
            </a:r>
            <a:endParaRPr lang="en-GB" sz="4800" dirty="0">
              <a:latin typeface="Avenir LT Pro 65 Medium"/>
              <a:cs typeface="Avenir LT Pro 65 Medium"/>
            </a:endParaRP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8392" y="3796189"/>
            <a:ext cx="2582769" cy="2818064"/>
          </a:xfrm>
          <a:prstGeom prst="rect">
            <a:avLst/>
          </a:prstGeom>
        </p:spPr>
      </p:pic>
    </p:spTree>
    <p:extLst>
      <p:ext uri="{BB962C8B-B14F-4D97-AF65-F5344CB8AC3E}">
        <p14:creationId xmlns:p14="http://schemas.microsoft.com/office/powerpoint/2010/main" val="383505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33" y="0"/>
            <a:ext cx="9144000" cy="6858000"/>
          </a:xfrm>
          <a:prstGeom prst="rect">
            <a:avLst/>
          </a:prstGeom>
        </p:spPr>
      </p:pic>
      <p:sp>
        <p:nvSpPr>
          <p:cNvPr id="2" name="TextBox 1"/>
          <p:cNvSpPr txBox="1"/>
          <p:nvPr/>
        </p:nvSpPr>
        <p:spPr>
          <a:xfrm>
            <a:off x="2880110" y="2035728"/>
            <a:ext cx="3783241" cy="830997"/>
          </a:xfrm>
          <a:prstGeom prst="rect">
            <a:avLst/>
          </a:prstGeom>
          <a:noFill/>
        </p:spPr>
        <p:txBody>
          <a:bodyPr wrap="square" rtlCol="0">
            <a:spAutoFit/>
          </a:bodyPr>
          <a:lstStyle/>
          <a:p>
            <a:r>
              <a:rPr lang="en-GB" sz="4800" dirty="0">
                <a:latin typeface="Avenir LT Pro 65 Medium"/>
                <a:cs typeface="Avenir LT Pro 65 Medium"/>
              </a:rPr>
              <a:t>Thank you!</a:t>
            </a: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0110" y="2978727"/>
            <a:ext cx="3304309" cy="3304309"/>
          </a:xfrm>
          <a:prstGeom prst="rect">
            <a:avLst/>
          </a:prstGeom>
        </p:spPr>
      </p:pic>
    </p:spTree>
    <p:extLst>
      <p:ext uri="{BB962C8B-B14F-4D97-AF65-F5344CB8AC3E}">
        <p14:creationId xmlns:p14="http://schemas.microsoft.com/office/powerpoint/2010/main" val="230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silde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BMS TAB DOWN - No Ble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spTree>
    <p:extLst>
      <p:ext uri="{BB962C8B-B14F-4D97-AF65-F5344CB8AC3E}">
        <p14:creationId xmlns:p14="http://schemas.microsoft.com/office/powerpoint/2010/main" val="3469763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997661" y="1706330"/>
            <a:ext cx="7148678" cy="2308324"/>
          </a:xfrm>
          <a:prstGeom prst="rect">
            <a:avLst/>
          </a:prstGeom>
          <a:noFill/>
        </p:spPr>
        <p:txBody>
          <a:bodyPr wrap="square" rtlCol="0">
            <a:spAutoFit/>
          </a:bodyPr>
          <a:lstStyle/>
          <a:p>
            <a:pPr algn="ctr"/>
            <a:r>
              <a:rPr lang="en-GB" sz="4800" i="1" dirty="0">
                <a:latin typeface="Avenir LT Pro 65 Medium"/>
                <a:cs typeface="Avenir LT Pro 65 Medium"/>
              </a:rPr>
              <a:t>Coffee for a cause </a:t>
            </a:r>
            <a:r>
              <a:rPr lang="en-GB" sz="4800" dirty="0" smtClean="0">
                <a:latin typeface="Avenir LT Pro 65 Medium"/>
                <a:cs typeface="Avenir LT Pro 65 Medium"/>
              </a:rPr>
              <a:t>–preschool </a:t>
            </a:r>
            <a:r>
              <a:rPr lang="en-GB" sz="4800" dirty="0">
                <a:latin typeface="Avenir LT Pro 65 Medium"/>
                <a:cs typeface="Avenir LT Pro 65 Medium"/>
              </a:rPr>
              <a:t>education for underprivileged </a:t>
            </a:r>
            <a:r>
              <a:rPr lang="en-GB" sz="4800" dirty="0" smtClean="0">
                <a:latin typeface="Avenir LT Pro 65 Medium"/>
                <a:cs typeface="Avenir LT Pro 65 Medium"/>
              </a:rPr>
              <a:t>children</a:t>
            </a:r>
            <a:endParaRPr lang="en-GB" sz="4800" dirty="0">
              <a:latin typeface="Avenir LT Pro 65 Medium"/>
              <a:cs typeface="Avenir LT Pro 65 Medium"/>
            </a:endParaRPr>
          </a:p>
        </p:txBody>
      </p:sp>
      <p:pic>
        <p:nvPicPr>
          <p:cNvPr id="6" name="Picture 5"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1263" y="4139754"/>
            <a:ext cx="2188908" cy="2147319"/>
          </a:xfrm>
          <a:prstGeom prst="rect">
            <a:avLst/>
          </a:prstGeom>
        </p:spPr>
      </p:pic>
    </p:spTree>
    <p:extLst>
      <p:ext uri="{BB962C8B-B14F-4D97-AF65-F5344CB8AC3E}">
        <p14:creationId xmlns:p14="http://schemas.microsoft.com/office/powerpoint/2010/main" val="1866443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703206" y="2020715"/>
            <a:ext cx="7982407" cy="1569660"/>
          </a:xfrm>
          <a:prstGeom prst="rect">
            <a:avLst/>
          </a:prstGeom>
          <a:noFill/>
        </p:spPr>
        <p:txBody>
          <a:bodyPr wrap="square" rtlCol="0">
            <a:spAutoFit/>
          </a:bodyPr>
          <a:lstStyle/>
          <a:p>
            <a:pPr algn="ctr"/>
            <a:r>
              <a:rPr lang="en-GB" sz="4800" dirty="0">
                <a:latin typeface="Avenir LT Pro 65 Medium"/>
                <a:cs typeface="Avenir LT Pro 65 Medium"/>
              </a:rPr>
              <a:t>How would you </a:t>
            </a:r>
            <a:r>
              <a:rPr lang="en-GB" sz="4800" dirty="0" smtClean="0">
                <a:latin typeface="Avenir LT Pro 65 Medium"/>
                <a:cs typeface="Avenir LT Pro 65 Medium"/>
              </a:rPr>
              <a:t>have </a:t>
            </a:r>
          </a:p>
          <a:p>
            <a:pPr algn="ctr"/>
            <a:r>
              <a:rPr lang="en-GB" sz="4800" dirty="0" smtClean="0">
                <a:latin typeface="Avenir LT Pro 65 Medium"/>
                <a:cs typeface="Avenir LT Pro 65 Medium"/>
              </a:rPr>
              <a:t>got </a:t>
            </a:r>
            <a:r>
              <a:rPr lang="en-GB" sz="4800" dirty="0">
                <a:latin typeface="Avenir LT Pro 65 Medium"/>
                <a:cs typeface="Avenir LT Pro 65 Medium"/>
              </a:rPr>
              <a:t>on at primary school if …</a:t>
            </a: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27984" y="3886200"/>
            <a:ext cx="3797877" cy="2531918"/>
          </a:xfrm>
          <a:prstGeom prst="rect">
            <a:avLst/>
          </a:prstGeom>
        </p:spPr>
      </p:pic>
    </p:spTree>
    <p:extLst>
      <p:ext uri="{BB962C8B-B14F-4D97-AF65-F5344CB8AC3E}">
        <p14:creationId xmlns:p14="http://schemas.microsoft.com/office/powerpoint/2010/main" val="84189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948317" y="2069882"/>
            <a:ext cx="8031750" cy="2554545"/>
          </a:xfrm>
          <a:prstGeom prst="rect">
            <a:avLst/>
          </a:prstGeom>
          <a:noFill/>
        </p:spPr>
        <p:txBody>
          <a:bodyPr wrap="square" rtlCol="0">
            <a:spAutoFit/>
          </a:bodyPr>
          <a:lstStyle/>
          <a:p>
            <a:pPr marL="285750" lvl="0" indent="-285750">
              <a:buFont typeface="Arial"/>
              <a:buChar char="•"/>
            </a:pPr>
            <a:r>
              <a:rPr lang="en-GB" sz="4000" dirty="0">
                <a:latin typeface="Avenir LT Pro 65 Medium"/>
                <a:cs typeface="Avenir LT Pro 65 Medium"/>
              </a:rPr>
              <a:t>P</a:t>
            </a:r>
            <a:r>
              <a:rPr lang="en-GB" sz="4000" dirty="0" smtClean="0">
                <a:latin typeface="Avenir LT Pro 65 Medium"/>
                <a:cs typeface="Avenir LT Pro 65 Medium"/>
              </a:rPr>
              <a:t>arents are illiterate</a:t>
            </a:r>
            <a:endParaRPr lang="en-GB" sz="4000" dirty="0">
              <a:latin typeface="Avenir LT Pro 65 Medium"/>
              <a:cs typeface="Avenir LT Pro 65 Medium"/>
            </a:endParaRPr>
          </a:p>
          <a:p>
            <a:pPr marL="285750" lvl="0" indent="-285750">
              <a:buFont typeface="Arial"/>
              <a:buChar char="•"/>
            </a:pPr>
            <a:r>
              <a:rPr lang="en-GB" sz="4000" dirty="0" smtClean="0">
                <a:latin typeface="Avenir LT Pro 65 Medium"/>
                <a:cs typeface="Avenir LT Pro 65 Medium"/>
              </a:rPr>
              <a:t>No pencils or </a:t>
            </a:r>
            <a:r>
              <a:rPr lang="en-GB" sz="4000" dirty="0">
                <a:latin typeface="Avenir LT Pro 65 Medium"/>
                <a:cs typeface="Avenir LT Pro 65 Medium"/>
              </a:rPr>
              <a:t>books at home</a:t>
            </a:r>
          </a:p>
          <a:p>
            <a:pPr marL="285750" lvl="0" indent="-285750">
              <a:buFont typeface="Arial"/>
              <a:buChar char="•"/>
            </a:pPr>
            <a:r>
              <a:rPr lang="en-GB" sz="4000" dirty="0" smtClean="0">
                <a:latin typeface="Avenir LT Pro 65 Medium"/>
                <a:cs typeface="Avenir LT Pro 65 Medium"/>
              </a:rPr>
              <a:t>Never </a:t>
            </a:r>
            <a:r>
              <a:rPr lang="en-GB" sz="4000" dirty="0">
                <a:latin typeface="Avenir LT Pro 65 Medium"/>
                <a:cs typeface="Avenir LT Pro 65 Medium"/>
              </a:rPr>
              <a:t>sat on a chair at </a:t>
            </a:r>
            <a:r>
              <a:rPr lang="en-GB" sz="4000" dirty="0" smtClean="0">
                <a:latin typeface="Avenir LT Pro 65 Medium"/>
                <a:cs typeface="Avenir LT Pro 65 Medium"/>
              </a:rPr>
              <a:t>a table</a:t>
            </a:r>
          </a:p>
          <a:p>
            <a:pPr marL="285750" lvl="0" indent="-285750">
              <a:buFont typeface="Arial"/>
              <a:buChar char="•"/>
            </a:pPr>
            <a:r>
              <a:rPr lang="en-GB" sz="4000" dirty="0">
                <a:latin typeface="Avenir LT Pro 65 Medium"/>
                <a:cs typeface="Avenir LT Pro 65 Medium"/>
              </a:rPr>
              <a:t>Y</a:t>
            </a:r>
            <a:r>
              <a:rPr lang="en-GB" sz="4000" dirty="0" smtClean="0">
                <a:latin typeface="Avenir LT Pro 65 Medium"/>
                <a:cs typeface="Avenir LT Pro 65 Medium"/>
              </a:rPr>
              <a:t>ou go </a:t>
            </a:r>
            <a:r>
              <a:rPr lang="en-GB" sz="4000" dirty="0">
                <a:latin typeface="Avenir LT Pro 65 Medium"/>
                <a:cs typeface="Avenir LT Pro 65 Medium"/>
              </a:rPr>
              <a:t>to bed </a:t>
            </a:r>
            <a:r>
              <a:rPr lang="en-GB" sz="4000" dirty="0" smtClean="0">
                <a:latin typeface="Avenir LT Pro 65 Medium"/>
                <a:cs typeface="Avenir LT Pro 65 Medium"/>
              </a:rPr>
              <a:t>hungry</a:t>
            </a:r>
            <a:endParaRPr lang="en-GB" sz="4000" dirty="0">
              <a:latin typeface="Avenir LT Pro 65 Medium"/>
              <a:cs typeface="Avenir LT Pro 65 Medium"/>
            </a:endParaRP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1355" y="4197926"/>
            <a:ext cx="2170787" cy="2272147"/>
          </a:xfrm>
          <a:prstGeom prst="rect">
            <a:avLst/>
          </a:prstGeom>
        </p:spPr>
      </p:pic>
    </p:spTree>
    <p:extLst>
      <p:ext uri="{BB962C8B-B14F-4D97-AF65-F5344CB8AC3E}">
        <p14:creationId xmlns:p14="http://schemas.microsoft.com/office/powerpoint/2010/main" val="2552387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556125" y="1862099"/>
            <a:ext cx="8296930" cy="1938992"/>
          </a:xfrm>
          <a:prstGeom prst="rect">
            <a:avLst/>
          </a:prstGeom>
          <a:noFill/>
        </p:spPr>
        <p:txBody>
          <a:bodyPr wrap="square" rtlCol="0">
            <a:spAutoFit/>
          </a:bodyPr>
          <a:lstStyle/>
          <a:p>
            <a:pPr algn="ctr"/>
            <a:r>
              <a:rPr lang="en-GB" sz="4000" dirty="0" smtClean="0">
                <a:latin typeface="Avenir LT Pro 65 Medium"/>
                <a:cs typeface="Avenir LT Pro 65 Medium"/>
              </a:rPr>
              <a:t>Children are disadvantaged when they start school. </a:t>
            </a:r>
          </a:p>
          <a:p>
            <a:pPr algn="ctr"/>
            <a:r>
              <a:rPr lang="en-GB" sz="4000" dirty="0" smtClean="0">
                <a:latin typeface="Avenir LT Pro 65 Medium"/>
                <a:cs typeface="Avenir LT Pro 65 Medium"/>
              </a:rPr>
              <a:t>Many give </a:t>
            </a:r>
            <a:r>
              <a:rPr lang="en-GB" sz="4000" dirty="0">
                <a:latin typeface="Avenir LT Pro 65 Medium"/>
                <a:cs typeface="Avenir LT Pro 65 Medium"/>
              </a:rPr>
              <a:t>up </a:t>
            </a:r>
            <a:r>
              <a:rPr lang="en-GB" sz="4000" dirty="0" smtClean="0">
                <a:latin typeface="Avenir LT Pro 65 Medium"/>
                <a:cs typeface="Avenir LT Pro 65 Medium"/>
              </a:rPr>
              <a:t>on education.</a:t>
            </a:r>
            <a:endParaRPr lang="en-GB" sz="4000" dirty="0">
              <a:latin typeface="Avenir LT Pro 65 Medium"/>
              <a:cs typeface="Avenir LT Pro 65 Medium"/>
            </a:endParaRP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6835" y="4097989"/>
            <a:ext cx="3560619" cy="2373746"/>
          </a:xfrm>
          <a:prstGeom prst="rect">
            <a:avLst/>
          </a:prstGeom>
        </p:spPr>
      </p:pic>
    </p:spTree>
    <p:extLst>
      <p:ext uri="{BB962C8B-B14F-4D97-AF65-F5344CB8AC3E}">
        <p14:creationId xmlns:p14="http://schemas.microsoft.com/office/powerpoint/2010/main" val="1763133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959815" y="1282101"/>
            <a:ext cx="8031750" cy="3970318"/>
          </a:xfrm>
          <a:prstGeom prst="rect">
            <a:avLst/>
          </a:prstGeom>
          <a:noFill/>
        </p:spPr>
        <p:txBody>
          <a:bodyPr wrap="square" rtlCol="0">
            <a:spAutoFit/>
          </a:bodyPr>
          <a:lstStyle/>
          <a:p>
            <a:pPr algn="ctr"/>
            <a:endParaRPr lang="en-GB" sz="2800" dirty="0" smtClean="0">
              <a:latin typeface="Avenir LT Pro 55 Roman"/>
              <a:cs typeface="Avenir LT Pro 55 Roman"/>
            </a:endParaRPr>
          </a:p>
          <a:p>
            <a:pPr algn="ctr"/>
            <a:r>
              <a:rPr lang="en-GB" sz="2800" dirty="0" smtClean="0">
                <a:latin typeface="Avenir LT Pro 55 Roman"/>
                <a:cs typeface="Avenir LT Pro 55 Roman"/>
              </a:rPr>
              <a:t>BMS </a:t>
            </a:r>
            <a:r>
              <a:rPr lang="en-GB" sz="2800" dirty="0">
                <a:latin typeface="Avenir LT Pro 55 Roman"/>
                <a:cs typeface="Avenir LT Pro 55 Roman"/>
              </a:rPr>
              <a:t>supports </a:t>
            </a:r>
            <a:r>
              <a:rPr lang="en-GB" sz="2800" dirty="0" smtClean="0">
                <a:latin typeface="Avenir LT Pro 55 Roman"/>
                <a:cs typeface="Avenir LT Pro 55 Roman"/>
              </a:rPr>
              <a:t>preschool projects </a:t>
            </a:r>
            <a:r>
              <a:rPr lang="en-GB" sz="2800" dirty="0">
                <a:latin typeface="Avenir LT Pro 55 Roman"/>
                <a:cs typeface="Avenir LT Pro 55 Roman"/>
              </a:rPr>
              <a:t>through the local church </a:t>
            </a:r>
            <a:r>
              <a:rPr lang="en-GB" sz="2800" dirty="0" smtClean="0">
                <a:latin typeface="Avenir LT Pro 55 Roman"/>
                <a:cs typeface="Avenir LT Pro 55 Roman"/>
              </a:rPr>
              <a:t>that teach:</a:t>
            </a:r>
          </a:p>
          <a:p>
            <a:pPr algn="ctr"/>
            <a:endParaRPr lang="en-GB" sz="2800" dirty="0">
              <a:latin typeface="Avenir LT Pro 55 Roman"/>
              <a:cs typeface="Avenir LT Pro 55 Roman"/>
            </a:endParaRPr>
          </a:p>
          <a:p>
            <a:pPr marL="571500" lvl="0" indent="-571500">
              <a:buFont typeface="Arial"/>
              <a:buChar char="•"/>
            </a:pPr>
            <a:r>
              <a:rPr lang="en-GB" sz="2800" dirty="0" smtClean="0">
                <a:latin typeface="Avenir LT Pro 55 Roman"/>
                <a:cs typeface="Avenir LT Pro 55 Roman"/>
              </a:rPr>
              <a:t>Writing name/colouring pictures</a:t>
            </a:r>
            <a:endParaRPr lang="en-GB" sz="2800" dirty="0">
              <a:latin typeface="Avenir LT Pro 55 Roman"/>
              <a:cs typeface="Avenir LT Pro 55 Roman"/>
            </a:endParaRPr>
          </a:p>
          <a:p>
            <a:pPr marL="571500" lvl="0" indent="-571500">
              <a:buFont typeface="Arial"/>
              <a:buChar char="•"/>
            </a:pPr>
            <a:r>
              <a:rPr lang="en-GB" sz="2800" dirty="0" smtClean="0">
                <a:latin typeface="Avenir LT Pro 55 Roman"/>
                <a:cs typeface="Avenir LT Pro 55 Roman"/>
              </a:rPr>
              <a:t>Sitting at </a:t>
            </a:r>
            <a:r>
              <a:rPr lang="en-GB" sz="2800" dirty="0">
                <a:latin typeface="Avenir LT Pro 55 Roman"/>
                <a:cs typeface="Avenir LT Pro 55 Roman"/>
              </a:rPr>
              <a:t>a desk and </a:t>
            </a:r>
            <a:r>
              <a:rPr lang="en-GB" sz="2800" dirty="0" smtClean="0">
                <a:latin typeface="Avenir LT Pro 55 Roman"/>
                <a:cs typeface="Avenir LT Pro 55 Roman"/>
              </a:rPr>
              <a:t>listening</a:t>
            </a:r>
            <a:endParaRPr lang="en-GB" sz="2800" dirty="0">
              <a:latin typeface="Avenir LT Pro 55 Roman"/>
              <a:cs typeface="Avenir LT Pro 55 Roman"/>
            </a:endParaRPr>
          </a:p>
          <a:p>
            <a:pPr marL="571500" lvl="0" indent="-571500">
              <a:buFont typeface="Arial"/>
              <a:buChar char="•"/>
            </a:pPr>
            <a:r>
              <a:rPr lang="en-GB" sz="2800" dirty="0" smtClean="0">
                <a:latin typeface="Avenir LT Pro 55 Roman"/>
                <a:cs typeface="Avenir LT Pro 55 Roman"/>
              </a:rPr>
              <a:t>Basic hygiene</a:t>
            </a:r>
            <a:endParaRPr lang="en-GB" sz="2800" dirty="0">
              <a:latin typeface="Avenir LT Pro 55 Roman"/>
              <a:cs typeface="Avenir LT Pro 55 Roman"/>
            </a:endParaRPr>
          </a:p>
          <a:p>
            <a:pPr marL="571500" lvl="0" indent="-571500">
              <a:buFont typeface="Arial"/>
              <a:buChar char="•"/>
            </a:pPr>
            <a:r>
              <a:rPr lang="en-GB" sz="2800" dirty="0" smtClean="0">
                <a:latin typeface="Avenir LT Pro 55 Roman"/>
                <a:cs typeface="Avenir LT Pro 55 Roman"/>
              </a:rPr>
              <a:t>Healthy </a:t>
            </a:r>
            <a:r>
              <a:rPr lang="en-GB" sz="2800" dirty="0">
                <a:latin typeface="Avenir LT Pro 55 Roman"/>
                <a:cs typeface="Avenir LT Pro 55 Roman"/>
              </a:rPr>
              <a:t>meal</a:t>
            </a:r>
          </a:p>
          <a:p>
            <a:pPr marL="571500" lvl="0" indent="-571500">
              <a:buFont typeface="Arial"/>
              <a:buChar char="•"/>
            </a:pPr>
            <a:r>
              <a:rPr lang="en-GB" sz="2800" dirty="0" smtClean="0">
                <a:latin typeface="Avenir LT Pro 55 Roman"/>
                <a:cs typeface="Avenir LT Pro 55 Roman"/>
              </a:rPr>
              <a:t>Good news </a:t>
            </a:r>
            <a:r>
              <a:rPr lang="en-GB" sz="2800" dirty="0">
                <a:latin typeface="Avenir LT Pro 55 Roman"/>
                <a:cs typeface="Avenir LT Pro 55 Roman"/>
              </a:rPr>
              <a:t>of Jesus</a:t>
            </a: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0801" y="3429000"/>
            <a:ext cx="1846907" cy="2512798"/>
          </a:xfrm>
          <a:prstGeom prst="rect">
            <a:avLst/>
          </a:prstGeom>
        </p:spPr>
      </p:pic>
    </p:spTree>
    <p:extLst>
      <p:ext uri="{BB962C8B-B14F-4D97-AF65-F5344CB8AC3E}">
        <p14:creationId xmlns:p14="http://schemas.microsoft.com/office/powerpoint/2010/main" val="207492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2768501" y="1963300"/>
            <a:ext cx="3480250" cy="830997"/>
          </a:xfrm>
          <a:prstGeom prst="rect">
            <a:avLst/>
          </a:prstGeom>
          <a:noFill/>
        </p:spPr>
        <p:txBody>
          <a:bodyPr wrap="square" rtlCol="0">
            <a:spAutoFit/>
          </a:bodyPr>
          <a:lstStyle/>
          <a:p>
            <a:r>
              <a:rPr lang="en-GB" sz="4800" dirty="0">
                <a:latin typeface="Avenir LT Pro 65 Medium"/>
                <a:cs typeface="Avenir LT Pro 65 Medium"/>
              </a:rPr>
              <a:t>The result?</a:t>
            </a: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6296" y="3011580"/>
            <a:ext cx="3802455" cy="2851841"/>
          </a:xfrm>
          <a:prstGeom prst="rect">
            <a:avLst/>
          </a:prstGeom>
        </p:spPr>
      </p:pic>
    </p:spTree>
    <p:extLst>
      <p:ext uri="{BB962C8B-B14F-4D97-AF65-F5344CB8AC3E}">
        <p14:creationId xmlns:p14="http://schemas.microsoft.com/office/powerpoint/2010/main" val="561793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9" y="0"/>
            <a:ext cx="9144000" cy="6858000"/>
          </a:xfrm>
          <a:prstGeom prst="rect">
            <a:avLst/>
          </a:prstGeom>
        </p:spPr>
      </p:pic>
      <p:sp>
        <p:nvSpPr>
          <p:cNvPr id="2" name="TextBox 1"/>
          <p:cNvSpPr txBox="1"/>
          <p:nvPr/>
        </p:nvSpPr>
        <p:spPr>
          <a:xfrm>
            <a:off x="805460" y="1895752"/>
            <a:ext cx="7617679" cy="1754326"/>
          </a:xfrm>
          <a:prstGeom prst="rect">
            <a:avLst/>
          </a:prstGeom>
          <a:noFill/>
        </p:spPr>
        <p:txBody>
          <a:bodyPr wrap="square" rtlCol="0">
            <a:spAutoFit/>
          </a:bodyPr>
          <a:lstStyle/>
          <a:p>
            <a:pPr marL="457200" lvl="0" indent="-457200">
              <a:buFont typeface="Arial"/>
              <a:buChar char="•"/>
            </a:pPr>
            <a:r>
              <a:rPr lang="en-GB" sz="3600" dirty="0" smtClean="0">
                <a:latin typeface="Avenir LT Pro 65 Medium"/>
                <a:cs typeface="Avenir LT Pro 65 Medium"/>
              </a:rPr>
              <a:t>Head start at primary school</a:t>
            </a:r>
            <a:endParaRPr lang="en-GB" sz="3600" dirty="0">
              <a:latin typeface="Avenir LT Pro 65 Medium"/>
              <a:cs typeface="Avenir LT Pro 65 Medium"/>
            </a:endParaRPr>
          </a:p>
          <a:p>
            <a:pPr marL="457200" lvl="0" indent="-457200">
              <a:buFont typeface="Arial"/>
              <a:buChar char="•"/>
            </a:pPr>
            <a:r>
              <a:rPr lang="en-GB" sz="3600" dirty="0" smtClean="0">
                <a:latin typeface="Avenir LT Pro 65 Medium"/>
                <a:cs typeface="Avenir LT Pro 65 Medium"/>
              </a:rPr>
              <a:t>Better </a:t>
            </a:r>
            <a:r>
              <a:rPr lang="en-GB" sz="3600" dirty="0">
                <a:latin typeface="Avenir LT Pro 65 Medium"/>
                <a:cs typeface="Avenir LT Pro 65 Medium"/>
              </a:rPr>
              <a:t>prospects for </a:t>
            </a:r>
            <a:r>
              <a:rPr lang="en-GB" sz="3600" dirty="0" smtClean="0">
                <a:latin typeface="Avenir LT Pro 65 Medium"/>
                <a:cs typeface="Avenir LT Pro 65 Medium"/>
              </a:rPr>
              <a:t>the </a:t>
            </a:r>
            <a:r>
              <a:rPr lang="en-GB" sz="3600" dirty="0">
                <a:latin typeface="Avenir LT Pro 65 Medium"/>
                <a:cs typeface="Avenir LT Pro 65 Medium"/>
              </a:rPr>
              <a:t>future</a:t>
            </a:r>
          </a:p>
          <a:p>
            <a:pPr marL="457200" lvl="0" indent="-457200">
              <a:buFont typeface="Arial"/>
              <a:buChar char="•"/>
            </a:pPr>
            <a:r>
              <a:rPr lang="en-GB" sz="3600" dirty="0" smtClean="0">
                <a:latin typeface="Avenir LT Pro 65 Medium"/>
                <a:cs typeface="Avenir LT Pro 65 Medium"/>
              </a:rPr>
              <a:t>First </a:t>
            </a:r>
            <a:r>
              <a:rPr lang="en-GB" sz="3600" dirty="0">
                <a:latin typeface="Avenir LT Pro 65 Medium"/>
                <a:cs typeface="Avenir LT Pro 65 Medium"/>
              </a:rPr>
              <a:t>steps to knowing </a:t>
            </a:r>
            <a:r>
              <a:rPr lang="en-GB" sz="3600" dirty="0" smtClean="0">
                <a:latin typeface="Avenir LT Pro 65 Medium"/>
                <a:cs typeface="Avenir LT Pro 65 Medium"/>
              </a:rPr>
              <a:t>Jesus</a:t>
            </a:r>
            <a:endParaRPr lang="en-GB" sz="3600" dirty="0">
              <a:latin typeface="Avenir LT Pro 65 Medium"/>
              <a:cs typeface="Avenir LT Pro 65 Medium"/>
            </a:endParaRP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3090" y="3650078"/>
            <a:ext cx="3777673" cy="2833255"/>
          </a:xfrm>
          <a:prstGeom prst="rect">
            <a:avLst/>
          </a:prstGeom>
        </p:spPr>
      </p:pic>
    </p:spTree>
    <p:extLst>
      <p:ext uri="{BB962C8B-B14F-4D97-AF65-F5344CB8AC3E}">
        <p14:creationId xmlns:p14="http://schemas.microsoft.com/office/powerpoint/2010/main" val="3805642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1753496" y="2334630"/>
            <a:ext cx="5637008" cy="830997"/>
          </a:xfrm>
          <a:prstGeom prst="rect">
            <a:avLst/>
          </a:prstGeom>
          <a:noFill/>
        </p:spPr>
        <p:txBody>
          <a:bodyPr wrap="square" rtlCol="0">
            <a:spAutoFit/>
          </a:bodyPr>
          <a:lstStyle/>
          <a:p>
            <a:r>
              <a:rPr lang="en-GB" sz="4800" dirty="0">
                <a:latin typeface="Avenir LT Pro 65 Medium"/>
                <a:cs typeface="Avenir LT Pro 65 Medium"/>
              </a:rPr>
              <a:t>How </a:t>
            </a:r>
            <a:r>
              <a:rPr lang="en-GB" sz="4800" dirty="0" smtClean="0">
                <a:latin typeface="Avenir LT Pro 65 Medium"/>
                <a:cs typeface="Avenir LT Pro 65 Medium"/>
              </a:rPr>
              <a:t>you can help</a:t>
            </a:r>
            <a:r>
              <a:rPr lang="en-GB" sz="4800" dirty="0">
                <a:latin typeface="Avenir LT Pro 65 Medium"/>
                <a:cs typeface="Avenir LT Pro 65 Medium"/>
              </a:rPr>
              <a:t>!</a:t>
            </a:r>
          </a:p>
        </p:txBody>
      </p:sp>
      <p:pic>
        <p:nvPicPr>
          <p:cNvPr id="5" name="Picture 4" descr="BMS TAB DOWN - No Ble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161" y="-25230"/>
            <a:ext cx="588906" cy="99248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18246" y="3165627"/>
            <a:ext cx="3175000" cy="3175000"/>
          </a:xfrm>
          <a:prstGeom prst="rect">
            <a:avLst/>
          </a:prstGeom>
        </p:spPr>
      </p:pic>
    </p:spTree>
    <p:extLst>
      <p:ext uri="{BB962C8B-B14F-4D97-AF65-F5344CB8AC3E}">
        <p14:creationId xmlns:p14="http://schemas.microsoft.com/office/powerpoint/2010/main" val="183033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640</Words>
  <Application>Microsoft Office PowerPoint</Application>
  <PresentationFormat>On-screen Show (4:3)</PresentationFormat>
  <Paragraphs>66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LT Pro 55 Roman</vt:lpstr>
      <vt:lpstr>Avenir LT Pro 65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bmsworldmission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Barrell</dc:creator>
  <cp:lastModifiedBy>Pamela Fitzgerald</cp:lastModifiedBy>
  <cp:revision>19</cp:revision>
  <dcterms:created xsi:type="dcterms:W3CDTF">2013-10-29T10:45:39Z</dcterms:created>
  <dcterms:modified xsi:type="dcterms:W3CDTF">2013-12-11T10:26:37Z</dcterms:modified>
</cp:coreProperties>
</file>