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4"/>
  </p:notesMasterIdLst>
  <p:sldIdLst>
    <p:sldId id="256" r:id="rId6"/>
    <p:sldId id="262" r:id="rId7"/>
    <p:sldId id="271" r:id="rId8"/>
    <p:sldId id="273" r:id="rId9"/>
    <p:sldId id="269" r:id="rId10"/>
    <p:sldId id="275" r:id="rId11"/>
    <p:sldId id="259" r:id="rId12"/>
    <p:sldId id="274" r:id="rId13"/>
    <p:sldId id="278" r:id="rId14"/>
    <p:sldId id="268" r:id="rId15"/>
    <p:sldId id="270" r:id="rId16"/>
    <p:sldId id="277" r:id="rId17"/>
    <p:sldId id="279" r:id="rId18"/>
    <p:sldId id="276" r:id="rId19"/>
    <p:sldId id="272" r:id="rId20"/>
    <p:sldId id="280" r:id="rId21"/>
    <p:sldId id="282" r:id="rId22"/>
    <p:sldId id="281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E4F2BC-30AA-6DBB-5505-6389AC529F5B}" name="Hannah Watson" initials="HW" userId="S::hwatson@bmsworldmission.org::f72bc5f7-1169-4816-ae18-cf7b6594fdf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392C"/>
    <a:srgbClr val="939F5C"/>
    <a:srgbClr val="D5007C"/>
    <a:srgbClr val="6A3165"/>
    <a:srgbClr val="98D2EB"/>
    <a:srgbClr val="FFD571"/>
    <a:srgbClr val="BA4A48"/>
    <a:srgbClr val="CABBDE"/>
    <a:srgbClr val="D1C3E3"/>
    <a:srgbClr val="D6C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7AA00-464B-4459-BFC5-3B584242ABCA}" v="30" dt="2023-07-31T10:07:19.6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708" y="39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urrant" userId="0aa7534d-433c-4396-8972-80d0a2e9b25d" providerId="ADAL" clId="{0E67AA00-464B-4459-BFC5-3B584242ABCA}"/>
    <pc:docChg chg="undo custSel modSld">
      <pc:chgData name="Laura Durrant" userId="0aa7534d-433c-4396-8972-80d0a2e9b25d" providerId="ADAL" clId="{0E67AA00-464B-4459-BFC5-3B584242ABCA}" dt="2023-07-31T10:06:45.748" v="59" actId="732"/>
      <pc:docMkLst>
        <pc:docMk/>
      </pc:docMkLst>
      <pc:sldChg chg="modAnim">
        <pc:chgData name="Laura Durrant" userId="0aa7534d-433c-4396-8972-80d0a2e9b25d" providerId="ADAL" clId="{0E67AA00-464B-4459-BFC5-3B584242ABCA}" dt="2023-07-18T14:54:19.557" v="4"/>
        <pc:sldMkLst>
          <pc:docMk/>
          <pc:sldMk cId="1970181748" sldId="259"/>
        </pc:sldMkLst>
      </pc:sldChg>
      <pc:sldChg chg="modAnim delCm">
        <pc:chgData name="Laura Durrant" userId="0aa7534d-433c-4396-8972-80d0a2e9b25d" providerId="ADAL" clId="{0E67AA00-464B-4459-BFC5-3B584242ABCA}" dt="2023-07-19T10:48:36.529" v="29"/>
        <pc:sldMkLst>
          <pc:docMk/>
          <pc:sldMk cId="3910582330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Laura Durrant" userId="0aa7534d-433c-4396-8972-80d0a2e9b25d" providerId="ADAL" clId="{0E67AA00-464B-4459-BFC5-3B584242ABCA}" dt="2023-07-19T10:48:36.529" v="29"/>
              <pc2:cmMkLst xmlns:pc2="http://schemas.microsoft.com/office/powerpoint/2019/9/main/command">
                <pc:docMk/>
                <pc:sldMk cId="3910582330" sldId="268"/>
                <pc2:cmMk id="{718FC87C-2802-4C6B-A61E-67C96745745B}"/>
              </pc2:cmMkLst>
            </pc226:cmChg>
          </p:ext>
        </pc:extLst>
      </pc:sldChg>
      <pc:sldChg chg="modAnim">
        <pc:chgData name="Laura Durrant" userId="0aa7534d-433c-4396-8972-80d0a2e9b25d" providerId="ADAL" clId="{0E67AA00-464B-4459-BFC5-3B584242ABCA}" dt="2023-07-31T09:46:17.418" v="36"/>
        <pc:sldMkLst>
          <pc:docMk/>
          <pc:sldMk cId="597513770" sldId="269"/>
        </pc:sldMkLst>
      </pc:sldChg>
      <pc:sldChg chg="modSp mod modAnim">
        <pc:chgData name="Laura Durrant" userId="0aa7534d-433c-4396-8972-80d0a2e9b25d" providerId="ADAL" clId="{0E67AA00-464B-4459-BFC5-3B584242ABCA}" dt="2023-07-31T10:06:45.748" v="59" actId="732"/>
        <pc:sldMkLst>
          <pc:docMk/>
          <pc:sldMk cId="3114679067" sldId="270"/>
        </pc:sldMkLst>
        <pc:spChg chg="mod">
          <ac:chgData name="Laura Durrant" userId="0aa7534d-433c-4396-8972-80d0a2e9b25d" providerId="ADAL" clId="{0E67AA00-464B-4459-BFC5-3B584242ABCA}" dt="2023-07-19T10:48:56.052" v="30" actId="13926"/>
          <ac:spMkLst>
            <pc:docMk/>
            <pc:sldMk cId="3114679067" sldId="270"/>
            <ac:spMk id="9" creationId="{1F903C13-A529-C134-9F0F-7CB9C8394BE6}"/>
          </ac:spMkLst>
        </pc:spChg>
        <pc:picChg chg="mod modCrop">
          <ac:chgData name="Laura Durrant" userId="0aa7534d-433c-4396-8972-80d0a2e9b25d" providerId="ADAL" clId="{0E67AA00-464B-4459-BFC5-3B584242ABCA}" dt="2023-07-31T10:06:45.748" v="59" actId="732"/>
          <ac:picMkLst>
            <pc:docMk/>
            <pc:sldMk cId="3114679067" sldId="270"/>
            <ac:picMk id="6" creationId="{6C6848B6-C0A5-80A7-8F18-8C5BF5539A03}"/>
          </ac:picMkLst>
        </pc:picChg>
      </pc:sldChg>
      <pc:sldChg chg="addSp delSp modSp mod modAnim">
        <pc:chgData name="Laura Durrant" userId="0aa7534d-433c-4396-8972-80d0a2e9b25d" providerId="ADAL" clId="{0E67AA00-464B-4459-BFC5-3B584242ABCA}" dt="2023-07-31T10:05:51.455" v="58" actId="732"/>
        <pc:sldMkLst>
          <pc:docMk/>
          <pc:sldMk cId="2200737578" sldId="271"/>
        </pc:sldMkLst>
        <pc:spChg chg="add del mod">
          <ac:chgData name="Laura Durrant" userId="0aa7534d-433c-4396-8972-80d0a2e9b25d" providerId="ADAL" clId="{0E67AA00-464B-4459-BFC5-3B584242ABCA}" dt="2023-07-31T10:04:28.908" v="56" actId="478"/>
          <ac:spMkLst>
            <pc:docMk/>
            <pc:sldMk cId="2200737578" sldId="271"/>
            <ac:spMk id="5" creationId="{D91F7E3A-5D57-5692-2C58-6BEB9B16920F}"/>
          </ac:spMkLst>
        </pc:spChg>
        <pc:spChg chg="add del mod">
          <ac:chgData name="Laura Durrant" userId="0aa7534d-433c-4396-8972-80d0a2e9b25d" providerId="ADAL" clId="{0E67AA00-464B-4459-BFC5-3B584242ABCA}" dt="2023-07-31T10:04:22.818" v="48" actId="478"/>
          <ac:spMkLst>
            <pc:docMk/>
            <pc:sldMk cId="2200737578" sldId="271"/>
            <ac:spMk id="12" creationId="{FD2917D4-03C9-0412-EC52-DC811A2739CF}"/>
          </ac:spMkLst>
        </pc:spChg>
        <pc:picChg chg="add del mod modCrop">
          <ac:chgData name="Laura Durrant" userId="0aa7534d-433c-4396-8972-80d0a2e9b25d" providerId="ADAL" clId="{0E67AA00-464B-4459-BFC5-3B584242ABCA}" dt="2023-07-31T10:05:51.455" v="58" actId="732"/>
          <ac:picMkLst>
            <pc:docMk/>
            <pc:sldMk cId="2200737578" sldId="271"/>
            <ac:picMk id="6" creationId="{6C6848B6-C0A5-80A7-8F18-8C5BF5539A03}"/>
          </ac:picMkLst>
        </pc:picChg>
        <pc:picChg chg="add del mod ord">
          <ac:chgData name="Laura Durrant" userId="0aa7534d-433c-4396-8972-80d0a2e9b25d" providerId="ADAL" clId="{0E67AA00-464B-4459-BFC5-3B584242ABCA}" dt="2023-07-31T10:04:28.415" v="55" actId="931"/>
          <ac:picMkLst>
            <pc:docMk/>
            <pc:sldMk cId="2200737578" sldId="271"/>
            <ac:picMk id="10" creationId="{ACEDC53C-5D48-102F-40C3-13FF55981768}"/>
          </ac:picMkLst>
        </pc:picChg>
      </pc:sldChg>
      <pc:sldChg chg="modSp mod modAnim">
        <pc:chgData name="Laura Durrant" userId="0aa7534d-433c-4396-8972-80d0a2e9b25d" providerId="ADAL" clId="{0E67AA00-464B-4459-BFC5-3B584242ABCA}" dt="2023-07-19T10:49:14.528" v="34" actId="13926"/>
        <pc:sldMkLst>
          <pc:docMk/>
          <pc:sldMk cId="3300260415" sldId="272"/>
        </pc:sldMkLst>
        <pc:spChg chg="mod">
          <ac:chgData name="Laura Durrant" userId="0aa7534d-433c-4396-8972-80d0a2e9b25d" providerId="ADAL" clId="{0E67AA00-464B-4459-BFC5-3B584242ABCA}" dt="2023-07-19T10:49:14.528" v="34" actId="13926"/>
          <ac:spMkLst>
            <pc:docMk/>
            <pc:sldMk cId="3300260415" sldId="272"/>
            <ac:spMk id="10" creationId="{73CAF8AD-F200-4954-881F-679B5648777C}"/>
          </ac:spMkLst>
        </pc:spChg>
      </pc:sldChg>
      <pc:sldChg chg="modAnim">
        <pc:chgData name="Laura Durrant" userId="0aa7534d-433c-4396-8972-80d0a2e9b25d" providerId="ADAL" clId="{0E67AA00-464B-4459-BFC5-3B584242ABCA}" dt="2023-07-18T14:54:07.679" v="1"/>
        <pc:sldMkLst>
          <pc:docMk/>
          <pc:sldMk cId="1810980619" sldId="273"/>
        </pc:sldMkLst>
      </pc:sldChg>
      <pc:sldChg chg="modAnim">
        <pc:chgData name="Laura Durrant" userId="0aa7534d-433c-4396-8972-80d0a2e9b25d" providerId="ADAL" clId="{0E67AA00-464B-4459-BFC5-3B584242ABCA}" dt="2023-07-18T14:54:22.505" v="5"/>
        <pc:sldMkLst>
          <pc:docMk/>
          <pc:sldMk cId="223819296" sldId="274"/>
        </pc:sldMkLst>
      </pc:sldChg>
      <pc:sldChg chg="modAnim">
        <pc:chgData name="Laura Durrant" userId="0aa7534d-433c-4396-8972-80d0a2e9b25d" providerId="ADAL" clId="{0E67AA00-464B-4459-BFC5-3B584242ABCA}" dt="2023-07-18T14:54:16.230" v="3"/>
        <pc:sldMkLst>
          <pc:docMk/>
          <pc:sldMk cId="4254372664" sldId="275"/>
        </pc:sldMkLst>
      </pc:sldChg>
      <pc:sldChg chg="modSp mod modAnim">
        <pc:chgData name="Laura Durrant" userId="0aa7534d-433c-4396-8972-80d0a2e9b25d" providerId="ADAL" clId="{0E67AA00-464B-4459-BFC5-3B584242ABCA}" dt="2023-07-19T10:49:10.170" v="33" actId="13926"/>
        <pc:sldMkLst>
          <pc:docMk/>
          <pc:sldMk cId="2452219897" sldId="276"/>
        </pc:sldMkLst>
        <pc:spChg chg="mod">
          <ac:chgData name="Laura Durrant" userId="0aa7534d-433c-4396-8972-80d0a2e9b25d" providerId="ADAL" clId="{0E67AA00-464B-4459-BFC5-3B584242ABCA}" dt="2023-07-19T10:49:10.170" v="33" actId="13926"/>
          <ac:spMkLst>
            <pc:docMk/>
            <pc:sldMk cId="2452219897" sldId="276"/>
            <ac:spMk id="3" creationId="{C61D8F01-9C6E-4DFB-AEC7-7CBE16DA5BAF}"/>
          </ac:spMkLst>
        </pc:spChg>
      </pc:sldChg>
      <pc:sldChg chg="modSp mod modAnim">
        <pc:chgData name="Laura Durrant" userId="0aa7534d-433c-4396-8972-80d0a2e9b25d" providerId="ADAL" clId="{0E67AA00-464B-4459-BFC5-3B584242ABCA}" dt="2023-07-19T10:49:01.215" v="31" actId="13926"/>
        <pc:sldMkLst>
          <pc:docMk/>
          <pc:sldMk cId="1950555546" sldId="277"/>
        </pc:sldMkLst>
        <pc:spChg chg="mod">
          <ac:chgData name="Laura Durrant" userId="0aa7534d-433c-4396-8972-80d0a2e9b25d" providerId="ADAL" clId="{0E67AA00-464B-4459-BFC5-3B584242ABCA}" dt="2023-07-19T10:49:01.215" v="31" actId="13926"/>
          <ac:spMkLst>
            <pc:docMk/>
            <pc:sldMk cId="1950555546" sldId="277"/>
            <ac:spMk id="3" creationId="{C61D8F01-9C6E-4DFB-AEC7-7CBE16DA5BAF}"/>
          </ac:spMkLst>
        </pc:spChg>
      </pc:sldChg>
      <pc:sldChg chg="modSp mod modAnim">
        <pc:chgData name="Laura Durrant" userId="0aa7534d-433c-4396-8972-80d0a2e9b25d" providerId="ADAL" clId="{0E67AA00-464B-4459-BFC5-3B584242ABCA}" dt="2023-07-19T10:49:05.403" v="32" actId="13926"/>
        <pc:sldMkLst>
          <pc:docMk/>
          <pc:sldMk cId="30424401" sldId="279"/>
        </pc:sldMkLst>
        <pc:spChg chg="mod">
          <ac:chgData name="Laura Durrant" userId="0aa7534d-433c-4396-8972-80d0a2e9b25d" providerId="ADAL" clId="{0E67AA00-464B-4459-BFC5-3B584242ABCA}" dt="2023-07-19T10:49:05.403" v="32" actId="13926"/>
          <ac:spMkLst>
            <pc:docMk/>
            <pc:sldMk cId="30424401" sldId="279"/>
            <ac:spMk id="3" creationId="{C61D8F01-9C6E-4DFB-AEC7-7CBE16DA5BAF}"/>
          </ac:spMkLst>
        </pc:spChg>
      </pc:sldChg>
      <pc:sldChg chg="modSp mod modAnim">
        <pc:chgData name="Laura Durrant" userId="0aa7534d-433c-4396-8972-80d0a2e9b25d" providerId="ADAL" clId="{0E67AA00-464B-4459-BFC5-3B584242ABCA}" dt="2023-07-19T10:49:18.186" v="35" actId="13926"/>
        <pc:sldMkLst>
          <pc:docMk/>
          <pc:sldMk cId="20697927" sldId="280"/>
        </pc:sldMkLst>
        <pc:spChg chg="mod">
          <ac:chgData name="Laura Durrant" userId="0aa7534d-433c-4396-8972-80d0a2e9b25d" providerId="ADAL" clId="{0E67AA00-464B-4459-BFC5-3B584242ABCA}" dt="2023-07-19T10:49:18.186" v="35" actId="13926"/>
          <ac:spMkLst>
            <pc:docMk/>
            <pc:sldMk cId="20697927" sldId="280"/>
            <ac:spMk id="3" creationId="{C61D8F01-9C6E-4DFB-AEC7-7CBE16DA5BA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78D0DB-0898-43E7-9DCA-BF8F302B5BBF}" type="datetimeFigureOut">
              <a:rPr lang="en-GB" smtClean="0"/>
              <a:t>31/07/2023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11DE3-A205-4D7A-AB03-B764E6A680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98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0A21F-82C1-47F9-B1E2-73E16FB7AE2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013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>
                <a:solidFill>
                  <a:srgbClr val="6A3165"/>
                </a:solidFill>
              </a:rPr>
              <a:t>Question 1</a:t>
            </a:r>
            <a:br>
              <a:rPr lang="en-US" sz="1050" b="1">
                <a:solidFill>
                  <a:srgbClr val="6A3165"/>
                </a:solidFill>
              </a:rPr>
            </a:br>
            <a:r>
              <a:rPr lang="en-US" sz="1050" b="0">
                <a:solidFill>
                  <a:srgbClr val="6A3165"/>
                </a:solidFill>
              </a:rPr>
              <a:t>Which five countries border Uganda? (5 pts)</a:t>
            </a:r>
            <a:br>
              <a:rPr lang="en-US" sz="1050" b="0">
                <a:solidFill>
                  <a:srgbClr val="6A3165"/>
                </a:solidFill>
              </a:rPr>
            </a:br>
            <a:r>
              <a:rPr lang="en-US" sz="1050" b="0">
                <a:solidFill>
                  <a:srgbClr val="6A3165"/>
                </a:solidFill>
              </a:rPr>
              <a:t>D  R Congo</a:t>
            </a:r>
            <a:br>
              <a:rPr lang="en-US" sz="1050" b="0">
                <a:solidFill>
                  <a:srgbClr val="6A3165"/>
                </a:solidFill>
              </a:rPr>
            </a:br>
            <a:r>
              <a:rPr lang="en-US" sz="1050" b="0">
                <a:solidFill>
                  <a:srgbClr val="6A3165"/>
                </a:solidFill>
              </a:rPr>
              <a:t>Rwanda</a:t>
            </a:r>
            <a:br>
              <a:rPr lang="en-US" sz="1050" b="0">
                <a:solidFill>
                  <a:srgbClr val="6A3165"/>
                </a:solidFill>
              </a:rPr>
            </a:br>
            <a:r>
              <a:rPr lang="en-US" sz="1050" b="0">
                <a:solidFill>
                  <a:srgbClr val="6A3165"/>
                </a:solidFill>
              </a:rPr>
              <a:t>Tanzania</a:t>
            </a:r>
            <a:br>
              <a:rPr lang="en-US" sz="1050" b="0">
                <a:solidFill>
                  <a:srgbClr val="6A3165"/>
                </a:solidFill>
              </a:rPr>
            </a:br>
            <a:r>
              <a:rPr lang="en-US" sz="1050" b="0">
                <a:solidFill>
                  <a:srgbClr val="6A3165"/>
                </a:solidFill>
              </a:rPr>
              <a:t>Kenya</a:t>
            </a:r>
            <a:br>
              <a:rPr lang="en-US" sz="1050" b="0">
                <a:solidFill>
                  <a:srgbClr val="6A3165"/>
                </a:solidFill>
              </a:rPr>
            </a:br>
            <a:r>
              <a:rPr lang="en-US" sz="1050" b="0">
                <a:solidFill>
                  <a:srgbClr val="6A3165"/>
                </a:solidFill>
              </a:rPr>
              <a:t>South Sudan</a:t>
            </a:r>
          </a:p>
          <a:p>
            <a:pPr marL="0" indent="0">
              <a:buNone/>
            </a:pPr>
            <a:endParaRPr lang="en-US" sz="1050" b="1">
              <a:solidFill>
                <a:srgbClr val="6A316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11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1">
                <a:solidFill>
                  <a:srgbClr val="49392C"/>
                </a:solidFill>
              </a:rPr>
              <a:t>Question 2</a:t>
            </a:r>
            <a:br>
              <a:rPr lang="en-GB">
                <a:solidFill>
                  <a:srgbClr val="49392C"/>
                </a:solidFill>
              </a:rPr>
            </a:br>
            <a:r>
              <a:rPr lang="en-GB" sz="1200">
                <a:solidFill>
                  <a:srgbClr val="49392C"/>
                </a:solidFill>
              </a:rPr>
              <a:t>How many languages are spoken in Uganda?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1200">
                <a:solidFill>
                  <a:srgbClr val="49392C"/>
                </a:solidFill>
              </a:rPr>
              <a:t>57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1200">
                <a:solidFill>
                  <a:srgbClr val="49392C"/>
                </a:solidFill>
              </a:rPr>
              <a:t>32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1200">
                <a:solidFill>
                  <a:srgbClr val="49392C"/>
                </a:solidFill>
                <a:highlight>
                  <a:srgbClr val="FFFF00"/>
                </a:highlight>
              </a:rPr>
              <a:t>41 – CORRECT ANSWER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499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>
                <a:solidFill>
                  <a:schemeClr val="bg1"/>
                </a:solidFill>
              </a:rPr>
              <a:t>Question 3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Many farmers in </a:t>
            </a:r>
            <a:r>
              <a:rPr lang="en-GB" sz="1200" err="1">
                <a:solidFill>
                  <a:schemeClr val="bg1"/>
                </a:solidFill>
              </a:rPr>
              <a:t>Gulu</a:t>
            </a:r>
            <a:r>
              <a:rPr lang="en-GB" sz="1200">
                <a:solidFill>
                  <a:schemeClr val="bg1"/>
                </a:solidFill>
              </a:rPr>
              <a:t> are being helped by BMS’ partner JLH. </a:t>
            </a:r>
            <a:br>
              <a:rPr lang="en-GB" sz="1200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What percentage of the Ugandan population work in agriculture?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90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%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70% - CORRECT ANSWER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40%</a:t>
            </a:r>
            <a:endParaRPr lang="en-US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945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Question 4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JLH works through local churches in </a:t>
            </a:r>
            <a:r>
              <a:rPr lang="en-GB" sz="1200" err="1">
                <a:solidFill>
                  <a:schemeClr val="bg1"/>
                </a:solidFill>
              </a:rPr>
              <a:t>Gulu</a:t>
            </a:r>
            <a:r>
              <a:rPr lang="en-GB" sz="1200">
                <a:solidFill>
                  <a:schemeClr val="bg1"/>
                </a:solidFill>
              </a:rPr>
              <a:t> to assess the needs of local farmers in the area. </a:t>
            </a:r>
            <a:br>
              <a:rPr lang="en-GB" sz="1200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How many churches does JLH partner with?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15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29 – CORRECT ANSWER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34</a:t>
            </a:r>
            <a:endParaRPr lang="en-US" sz="1200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281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Question 5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Which of these foods would you see growing on a farm in </a:t>
            </a:r>
            <a:r>
              <a:rPr lang="en-GB" err="1">
                <a:solidFill>
                  <a:schemeClr val="bg1"/>
                </a:solidFill>
              </a:rPr>
              <a:t>Gulu</a:t>
            </a:r>
            <a:r>
              <a:rPr lang="en-GB">
                <a:solidFill>
                  <a:schemeClr val="bg1"/>
                </a:solidFill>
              </a:rPr>
              <a:t>?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Tomatoes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Sesame seeds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Onions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All of the above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171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>
                <a:solidFill>
                  <a:srgbClr val="49392C"/>
                </a:solidFill>
              </a:rPr>
              <a:t>Question 6</a:t>
            </a:r>
            <a:br>
              <a:rPr lang="en-US">
                <a:solidFill>
                  <a:srgbClr val="49392C"/>
                </a:solidFill>
              </a:rPr>
            </a:br>
            <a:r>
              <a:rPr lang="en-US" sz="1200">
                <a:solidFill>
                  <a:srgbClr val="49392C"/>
                </a:solidFill>
              </a:rPr>
              <a:t>Matoke is a famous Ugandan dish. What is it made of?</a:t>
            </a:r>
            <a:endParaRPr lang="en-GB"/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1200">
                <a:solidFill>
                  <a:srgbClr val="49392C"/>
                </a:solidFill>
              </a:rPr>
              <a:t>Cooked and mashed bananas – CORRECT ANSWER</a:t>
            </a:r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1200">
                <a:solidFill>
                  <a:srgbClr val="49392C"/>
                </a:solidFill>
              </a:rPr>
              <a:t>A sauce made of peanuts</a:t>
            </a:r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1200">
                <a:solidFill>
                  <a:srgbClr val="49392C"/>
                </a:solidFill>
              </a:rPr>
              <a:t>Porridge made of maize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537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>
                <a:solidFill>
                  <a:schemeClr val="bg1"/>
                </a:solidFill>
              </a:rPr>
              <a:t>Question 7 </a:t>
            </a:r>
            <a:br>
              <a:rPr lang="en-GB" sz="1200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When you support Days of Plenty, you help farmers get fair prices for their crops through the Cek Cam project (pronounced ‘</a:t>
            </a:r>
            <a:r>
              <a:rPr lang="en-GB" sz="1200" err="1">
                <a:solidFill>
                  <a:schemeClr val="bg1"/>
                </a:solidFill>
              </a:rPr>
              <a:t>chek</a:t>
            </a:r>
            <a:r>
              <a:rPr lang="en-GB" sz="1200">
                <a:solidFill>
                  <a:schemeClr val="bg1"/>
                </a:solidFill>
              </a:rPr>
              <a:t> cham’). But what does Cek Cam mean?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Abundant harvest – CORRECT ANSWER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Provision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Store house</a:t>
            </a:r>
            <a:endParaRPr lang="en-US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21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Thank you for supporting Days of Plenty!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0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46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050" b="1">
                <a:solidFill>
                  <a:srgbClr val="6A3165"/>
                </a:solidFill>
              </a:rPr>
              <a:t>Question 1</a:t>
            </a:r>
            <a:br>
              <a:rPr lang="en-US" sz="1050" b="1">
                <a:solidFill>
                  <a:srgbClr val="6A3165"/>
                </a:solidFill>
              </a:rPr>
            </a:br>
            <a:r>
              <a:rPr lang="en-US" sz="1050" b="0">
                <a:solidFill>
                  <a:srgbClr val="6A3165"/>
                </a:solidFill>
              </a:rPr>
              <a:t>Which five countries border Uganda? (5 pts)</a:t>
            </a:r>
          </a:p>
          <a:p>
            <a:pPr marL="0" indent="0">
              <a:buNone/>
            </a:pPr>
            <a:endParaRPr lang="en-US" sz="1050" b="0">
              <a:solidFill>
                <a:srgbClr val="6A316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36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srgbClr val="6A3165"/>
                </a:solidFill>
              </a:rPr>
              <a:t>Question 2</a:t>
            </a:r>
            <a:br>
              <a:rPr lang="en-GB">
                <a:solidFill>
                  <a:srgbClr val="49392C"/>
                </a:solidFill>
              </a:rPr>
            </a:br>
            <a:r>
              <a:rPr lang="en-GB" sz="1200">
                <a:solidFill>
                  <a:srgbClr val="49392C"/>
                </a:solidFill>
              </a:rPr>
              <a:t>How many languages are spoken in Uganda?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1200">
                <a:solidFill>
                  <a:srgbClr val="49392C"/>
                </a:solidFill>
              </a:rPr>
              <a:t>57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1200">
                <a:solidFill>
                  <a:srgbClr val="49392C"/>
                </a:solidFill>
              </a:rPr>
              <a:t>32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1200">
                <a:solidFill>
                  <a:srgbClr val="49392C"/>
                </a:solidFill>
              </a:rPr>
              <a:t>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7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>
                <a:solidFill>
                  <a:schemeClr val="bg1"/>
                </a:solidFill>
              </a:rPr>
              <a:t>Question 3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Many farmers in </a:t>
            </a:r>
            <a:r>
              <a:rPr lang="en-GB" sz="1200" err="1">
                <a:solidFill>
                  <a:schemeClr val="bg1"/>
                </a:solidFill>
              </a:rPr>
              <a:t>Gulu</a:t>
            </a:r>
            <a:r>
              <a:rPr lang="en-GB" sz="1200">
                <a:solidFill>
                  <a:schemeClr val="bg1"/>
                </a:solidFill>
              </a:rPr>
              <a:t> are being helped by BMS’ partner Justice Livelihoods Health (JLH). What percentage of the Ugandan population work in agriculture?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0%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70%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40%</a:t>
            </a:r>
            <a:endParaRPr lang="en-US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90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Question 4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JLH works through local churches in </a:t>
            </a:r>
            <a:r>
              <a:rPr lang="en-GB" sz="1200" err="1">
                <a:solidFill>
                  <a:schemeClr val="bg1"/>
                </a:solidFill>
              </a:rPr>
              <a:t>Gulu</a:t>
            </a:r>
            <a:r>
              <a:rPr lang="en-GB" sz="1200">
                <a:solidFill>
                  <a:schemeClr val="bg1"/>
                </a:solidFill>
              </a:rPr>
              <a:t> to assess the needs of local farmers in the area. </a:t>
            </a:r>
            <a:br>
              <a:rPr lang="en-GB" sz="1200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How many churches does JLH partner with?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15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29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34</a:t>
            </a:r>
            <a:endParaRPr lang="en-US" sz="1200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407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Question 5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Which of these foods would you see growing on a farm in </a:t>
            </a:r>
            <a:r>
              <a:rPr lang="en-GB" err="1">
                <a:solidFill>
                  <a:schemeClr val="bg1"/>
                </a:solidFill>
              </a:rPr>
              <a:t>Gulu</a:t>
            </a:r>
            <a:r>
              <a:rPr lang="en-GB">
                <a:solidFill>
                  <a:schemeClr val="bg1"/>
                </a:solidFill>
              </a:rPr>
              <a:t>?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Tomatoes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Sesame seeds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Onions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</a:rPr>
              <a:t>All of the above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244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>
                <a:solidFill>
                  <a:srgbClr val="49392C"/>
                </a:solidFill>
              </a:rPr>
              <a:t>Question 6</a:t>
            </a:r>
            <a:br>
              <a:rPr lang="en-US">
                <a:solidFill>
                  <a:srgbClr val="49392C"/>
                </a:solidFill>
              </a:rPr>
            </a:br>
            <a:r>
              <a:rPr lang="en-US" sz="1200">
                <a:solidFill>
                  <a:srgbClr val="49392C"/>
                </a:solidFill>
              </a:rPr>
              <a:t>Matoke is a famous and delicious Ugandan dish. What does it consist of?</a:t>
            </a:r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1200">
                <a:solidFill>
                  <a:srgbClr val="49392C"/>
                </a:solidFill>
              </a:rPr>
              <a:t>Cooked and mashed bananas</a:t>
            </a:r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1200">
                <a:solidFill>
                  <a:srgbClr val="49392C"/>
                </a:solidFill>
              </a:rPr>
              <a:t>A sauce made of peanuts</a:t>
            </a:r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1200">
                <a:solidFill>
                  <a:srgbClr val="49392C"/>
                </a:solidFill>
              </a:rPr>
              <a:t>Porridge made of maize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81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>
                <a:solidFill>
                  <a:schemeClr val="bg1"/>
                </a:solidFill>
              </a:rPr>
              <a:t>Question 7 </a:t>
            </a:r>
            <a:br>
              <a:rPr lang="en-GB" sz="1200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When you support </a:t>
            </a:r>
            <a:r>
              <a:rPr lang="en-GB" sz="1200" i="1">
                <a:solidFill>
                  <a:schemeClr val="bg1"/>
                </a:solidFill>
              </a:rPr>
              <a:t>Days of Plenty</a:t>
            </a:r>
            <a:r>
              <a:rPr lang="en-GB" sz="1200">
                <a:solidFill>
                  <a:schemeClr val="bg1"/>
                </a:solidFill>
              </a:rPr>
              <a:t>, you help farmers get fair prices for their crops through the Cek Cam project (pronounced ‘</a:t>
            </a:r>
            <a:r>
              <a:rPr lang="en-GB" sz="1200" err="1">
                <a:solidFill>
                  <a:schemeClr val="bg1"/>
                </a:solidFill>
              </a:rPr>
              <a:t>chek</a:t>
            </a:r>
            <a:r>
              <a:rPr lang="en-GB" sz="1200">
                <a:solidFill>
                  <a:schemeClr val="bg1"/>
                </a:solidFill>
              </a:rPr>
              <a:t> cham’). But what does Cek Cam mean?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Abundant harvest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Provision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Store house</a:t>
            </a:r>
            <a:endParaRPr lang="en-US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br>
              <a:rPr lang="en-GB" sz="1200">
                <a:solidFill>
                  <a:schemeClr val="bg1"/>
                </a:solidFill>
              </a:rPr>
            </a:b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11DE3-A205-4D7A-AB03-B764E6A680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81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Days of Plenty Answers!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70A21F-82C1-47F9-B1E2-73E16FB7AE2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22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1C4E8E-27AF-4690-96ED-EA948C44A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5394"/>
            <a:ext cx="9144000" cy="848106"/>
          </a:xfrm>
          <a:prstGeom prst="rect">
            <a:avLst/>
          </a:prstGeom>
        </p:spPr>
      </p:pic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925707B1-D285-40B6-A558-B1B0224DD5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004" y="1528891"/>
            <a:ext cx="1307992" cy="20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619182"/>
            <a:ext cx="8415006" cy="76479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rgbClr val="D5007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333043"/>
            <a:ext cx="8415006" cy="57344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D51A6F-ABEA-4D4F-A9E0-B01308486DDF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EACDF2-56C6-47D0-9970-65F36362D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295394"/>
              <a:ext cx="9144000" cy="848106"/>
            </a:xfrm>
            <a:prstGeom prst="rect">
              <a:avLst/>
            </a:prstGeom>
          </p:spPr>
        </p:pic>
        <p:pic>
          <p:nvPicPr>
            <p:cNvPr id="11" name="Picture 1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8DBA7BF9-25AE-43D5-959F-FBB081946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7574" y="0"/>
              <a:ext cx="673351" cy="120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86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2900"/>
            <a:ext cx="7719850" cy="8572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5007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415007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29051"/>
            <a:ext cx="2133600" cy="2094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04F27C-B5AE-5C46-8865-125C4EA7EC9E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29051"/>
            <a:ext cx="2895600" cy="2094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29051"/>
            <a:ext cx="2319007" cy="2094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289F96-14F8-084C-8B90-A173B73188A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5F3D69-10D1-4E11-B871-4F8F9B6B9E5B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CD5E4A-96D7-4163-8C9C-576023586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295394"/>
              <a:ext cx="9144000" cy="848106"/>
            </a:xfrm>
            <a:prstGeom prst="rect">
              <a:avLst/>
            </a:prstGeom>
          </p:spPr>
        </p:pic>
        <p:pic>
          <p:nvPicPr>
            <p:cNvPr id="13" name="Picture 1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103A9B0-1248-4BF4-A96B-4DADB9AA10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7574" y="0"/>
              <a:ext cx="673351" cy="120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2900"/>
            <a:ext cx="7719850" cy="85725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D5007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BA9DAB-9569-46DD-8AFD-7E639B6D7DA9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183A6B-C141-4939-B1FE-549B5B9D1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295394"/>
              <a:ext cx="9144000" cy="848106"/>
            </a:xfrm>
            <a:prstGeom prst="rect">
              <a:avLst/>
            </a:prstGeom>
          </p:spPr>
        </p:pic>
        <p:pic>
          <p:nvPicPr>
            <p:cNvPr id="8" name="Picture 7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7AC43A8A-28D0-408D-BD35-C34F94769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7574" y="0"/>
              <a:ext cx="673351" cy="1200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71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48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5E76F1-16C0-4850-8B38-8C031675BEF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4929"/>
            <a:ext cx="9144000" cy="84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0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0" r:id="rId3"/>
    <p:sldLayoutId id="2147483652" r:id="rId4"/>
    <p:sldLayoutId id="214748365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D5007C"/>
        </a:buClr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D5007C"/>
        </a:buClr>
        <a:buSzPct val="100000"/>
        <a:buFont typeface="Arial" panose="020B0604020202020204" pitchFamily="34" charset="0"/>
        <a:buChar char="○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D5007C"/>
        </a:buClr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reen shirt&#10;&#10;Description automatically generated with medium confidence">
            <a:extLst>
              <a:ext uri="{FF2B5EF4-FFF2-40B4-BE49-F238E27FC236}">
                <a16:creationId xmlns:a16="http://schemas.microsoft.com/office/drawing/2014/main" id="{B3B4E6F7-56D2-8F81-4AA1-25280DDC59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8" y="0"/>
            <a:ext cx="9147908" cy="51435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32D9D37-A668-8AE7-0021-5BF2B47E15AB}"/>
              </a:ext>
            </a:extLst>
          </p:cNvPr>
          <p:cNvSpPr txBox="1"/>
          <p:nvPr/>
        </p:nvSpPr>
        <p:spPr>
          <a:xfrm>
            <a:off x="5192071" y="2949744"/>
            <a:ext cx="3933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Quiz!</a:t>
            </a:r>
          </a:p>
        </p:txBody>
      </p:sp>
      <p:pic>
        <p:nvPicPr>
          <p:cNvPr id="42" name="Picture 4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AB647804-3FD6-BC64-E76F-E31B07DCFC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171" y="129464"/>
            <a:ext cx="778649" cy="1174166"/>
          </a:xfrm>
          <a:prstGeom prst="rect">
            <a:avLst/>
          </a:prstGeom>
        </p:spPr>
      </p:pic>
      <p:pic>
        <p:nvPicPr>
          <p:cNvPr id="7" name="Picture 6" descr="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10D4BBA-9BAA-F74F-57B1-CCB519B10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041" y="1170201"/>
            <a:ext cx="42862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art&#10;&#10;Description automatically generated">
            <a:extLst>
              <a:ext uri="{FF2B5EF4-FFF2-40B4-BE49-F238E27FC236}">
                <a16:creationId xmlns:a16="http://schemas.microsoft.com/office/drawing/2014/main" id="{775876E1-A6C8-7F2A-31AB-08C467FB25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19BA53-192C-4916-9429-EFBE0CBE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6A3165"/>
                </a:solidFill>
              </a:rPr>
              <a:t>Question 1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CAF8AD-F200-4954-881F-679B5648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60663"/>
            <a:ext cx="3679961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400" b="1">
                <a:solidFill>
                  <a:srgbClr val="6A3165"/>
                </a:solidFill>
              </a:rPr>
              <a:t>Which five countries border Uganda? (5 pts)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917630-5D5F-4AB7-8336-D084C70D4E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5393"/>
            <a:ext cx="9144000" cy="848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DB06CF-F2F8-DEBA-0C39-FE724C590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51169" y="2438401"/>
            <a:ext cx="1418493" cy="504092"/>
          </a:xfrm>
          <a:prstGeom prst="rect">
            <a:avLst/>
          </a:prstGeom>
          <a:solidFill>
            <a:srgbClr val="D6CFE8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E4739-B21B-43CA-2F32-D9854E2989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23200" y="2348698"/>
            <a:ext cx="1219201" cy="446103"/>
          </a:xfrm>
          <a:prstGeom prst="rect">
            <a:avLst/>
          </a:prstGeom>
          <a:solidFill>
            <a:srgbClr val="D6CFE8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05B934-23AF-CEB7-E3BC-B7DAAEC55C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3815" y="66431"/>
            <a:ext cx="1500554" cy="183661"/>
          </a:xfrm>
          <a:prstGeom prst="rect">
            <a:avLst/>
          </a:prstGeom>
          <a:solidFill>
            <a:srgbClr val="CABBDE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E23A4A-726F-7322-1E55-424FC95239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07692" y="4307956"/>
            <a:ext cx="879232" cy="199292"/>
          </a:xfrm>
          <a:prstGeom prst="rect">
            <a:avLst/>
          </a:prstGeom>
          <a:solidFill>
            <a:srgbClr val="CABBDE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AC2054-0EF3-7893-C0B7-B8CE5A6027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63807" y="4243395"/>
            <a:ext cx="1059393" cy="307777"/>
          </a:xfrm>
          <a:prstGeom prst="rect">
            <a:avLst/>
          </a:prstGeom>
          <a:solidFill>
            <a:srgbClr val="D1C3E3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BEF5F4-7E45-0408-8D48-34CF5343C0F2}"/>
              </a:ext>
            </a:extLst>
          </p:cNvPr>
          <p:cNvSpPr txBox="1"/>
          <p:nvPr/>
        </p:nvSpPr>
        <p:spPr>
          <a:xfrm>
            <a:off x="6822427" y="4243395"/>
            <a:ext cx="934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6A3165"/>
                </a:solidFill>
              </a:rPr>
              <a:t>TANZANIA</a:t>
            </a:r>
            <a:endParaRPr lang="en-GB" sz="1400">
              <a:solidFill>
                <a:srgbClr val="6A316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A55E5-65AE-A05D-62CD-6583F0D3FE85}"/>
              </a:ext>
            </a:extLst>
          </p:cNvPr>
          <p:cNvSpPr txBox="1"/>
          <p:nvPr/>
        </p:nvSpPr>
        <p:spPr>
          <a:xfrm>
            <a:off x="1203858" y="2550469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6A3165"/>
                </a:solidFill>
              </a:rPr>
              <a:t>D R CONGO</a:t>
            </a:r>
            <a:endParaRPr lang="en-GB" sz="1400">
              <a:solidFill>
                <a:srgbClr val="6A316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E09994-FBF6-15A4-C0D5-440EEDBF4A86}"/>
              </a:ext>
            </a:extLst>
          </p:cNvPr>
          <p:cNvSpPr txBox="1"/>
          <p:nvPr/>
        </p:nvSpPr>
        <p:spPr>
          <a:xfrm>
            <a:off x="3899508" y="4270507"/>
            <a:ext cx="859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6A3165"/>
                </a:solidFill>
              </a:rPr>
              <a:t>RWANDA</a:t>
            </a:r>
            <a:endParaRPr lang="en-GB" sz="1400">
              <a:solidFill>
                <a:srgbClr val="6A316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3F7FEB-611C-9942-E564-66AC76EBBE29}"/>
              </a:ext>
            </a:extLst>
          </p:cNvPr>
          <p:cNvSpPr txBox="1"/>
          <p:nvPr/>
        </p:nvSpPr>
        <p:spPr>
          <a:xfrm>
            <a:off x="4956702" y="20867"/>
            <a:ext cx="1303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6A3165"/>
                </a:solidFill>
              </a:rPr>
              <a:t>SOUTH SUDAN</a:t>
            </a:r>
            <a:endParaRPr lang="en-GB" sz="1400">
              <a:solidFill>
                <a:srgbClr val="6A316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E0B097-14F3-F122-F747-39EF4B84765D}"/>
              </a:ext>
            </a:extLst>
          </p:cNvPr>
          <p:cNvSpPr txBox="1"/>
          <p:nvPr/>
        </p:nvSpPr>
        <p:spPr>
          <a:xfrm>
            <a:off x="8067489" y="2423742"/>
            <a:ext cx="694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6A3165"/>
                </a:solidFill>
              </a:rPr>
              <a:t>KENYA</a:t>
            </a:r>
            <a:endParaRPr lang="en-GB" sz="1400">
              <a:solidFill>
                <a:srgbClr val="6A3165"/>
              </a:solidFill>
            </a:endParaRPr>
          </a:p>
        </p:txBody>
      </p:sp>
      <p:pic>
        <p:nvPicPr>
          <p:cNvPr id="2" name="Picture 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7D4D0DFF-3086-6B98-7B80-0B0913D02B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757" y="62898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6C6848B6-C0A5-80A7-8F18-8C5BF5539A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057" y="0"/>
            <a:ext cx="5439410" cy="51435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7E273F-0950-CC21-34A4-CC3C5FE8C514}"/>
              </a:ext>
            </a:extLst>
          </p:cNvPr>
          <p:cNvSpPr/>
          <p:nvPr/>
        </p:nvSpPr>
        <p:spPr>
          <a:xfrm>
            <a:off x="5338354" y="0"/>
            <a:ext cx="3805646" cy="5143500"/>
          </a:xfrm>
          <a:prstGeom prst="rect">
            <a:avLst/>
          </a:prstGeom>
          <a:solidFill>
            <a:srgbClr val="98D2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565" y="144445"/>
            <a:ext cx="3692433" cy="857250"/>
          </a:xfrm>
        </p:spPr>
        <p:txBody>
          <a:bodyPr/>
          <a:lstStyle/>
          <a:p>
            <a:r>
              <a:rPr lang="en-GB" sz="2800">
                <a:solidFill>
                  <a:srgbClr val="49392C"/>
                </a:solidFill>
              </a:rPr>
              <a:t>Question 2</a:t>
            </a:r>
            <a:br>
              <a:rPr lang="en-GB">
                <a:solidFill>
                  <a:srgbClr val="49392C"/>
                </a:solidFill>
              </a:rPr>
            </a:br>
            <a:r>
              <a:rPr lang="en-GB" sz="2400">
                <a:solidFill>
                  <a:srgbClr val="49392C"/>
                </a:solidFill>
              </a:rPr>
              <a:t>How many languages are spoken in Uganda?</a:t>
            </a:r>
          </a:p>
        </p:txBody>
      </p:sp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8A3A971-5740-FD30-B5F4-7DEC6EA16D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" y="4009242"/>
            <a:ext cx="649856" cy="97995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A6A38A-19AA-6A15-49F9-DC608094BC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03C13-A529-C134-9F0F-7CB9C8394BE6}"/>
              </a:ext>
            </a:extLst>
          </p:cNvPr>
          <p:cNvSpPr txBox="1"/>
          <p:nvPr/>
        </p:nvSpPr>
        <p:spPr>
          <a:xfrm>
            <a:off x="5451565" y="1554297"/>
            <a:ext cx="2420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GB" sz="2400">
                <a:solidFill>
                  <a:srgbClr val="49392C"/>
                </a:solidFill>
              </a:rPr>
              <a:t>57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400">
                <a:solidFill>
                  <a:srgbClr val="49392C"/>
                </a:solidFill>
              </a:rPr>
              <a:t>32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400" b="1">
                <a:solidFill>
                  <a:srgbClr val="49392C"/>
                </a:solidFill>
                <a:highlight>
                  <a:srgbClr val="00FF00"/>
                </a:highlight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1146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holding a hoe in a field&#10;&#10;Description automatically generated with low confidence">
            <a:extLst>
              <a:ext uri="{FF2B5EF4-FFF2-40B4-BE49-F238E27FC236}">
                <a16:creationId xmlns:a16="http://schemas.microsoft.com/office/drawing/2014/main" id="{410C1529-C722-3CDA-A70F-695EF37915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87891"/>
            <a:ext cx="9144000" cy="6032204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7E8570-A335-9727-8045-34E5280887A3}"/>
              </a:ext>
            </a:extLst>
          </p:cNvPr>
          <p:cNvSpPr/>
          <p:nvPr/>
        </p:nvSpPr>
        <p:spPr>
          <a:xfrm>
            <a:off x="0" y="-187892"/>
            <a:ext cx="9144000" cy="6032204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445"/>
            <a:ext cx="7719850" cy="857250"/>
          </a:xfrm>
        </p:spPr>
        <p:txBody>
          <a:bodyPr/>
          <a:lstStyle/>
          <a:p>
            <a:r>
              <a:rPr lang="en-GB" sz="2800">
                <a:solidFill>
                  <a:schemeClr val="bg1"/>
                </a:solidFill>
              </a:rPr>
              <a:t>Question 3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2800">
                <a:solidFill>
                  <a:schemeClr val="bg1"/>
                </a:solidFill>
              </a:rPr>
              <a:t>Many farmers in </a:t>
            </a:r>
            <a:r>
              <a:rPr lang="en-GB" sz="2800" err="1">
                <a:solidFill>
                  <a:schemeClr val="bg1"/>
                </a:solidFill>
              </a:rPr>
              <a:t>Gulu</a:t>
            </a:r>
            <a:r>
              <a:rPr lang="en-GB" sz="2800">
                <a:solidFill>
                  <a:schemeClr val="bg1"/>
                </a:solidFill>
              </a:rPr>
              <a:t> are being helped by BMS’ partner JLH. What percentage of the Ugandan population work in agriculture?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8F01-9C6E-4DFB-AEC7-7CBE16DA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205476"/>
            <a:ext cx="4038600" cy="2938024"/>
          </a:xfrm>
        </p:spPr>
        <p:txBody>
          <a:bodyPr/>
          <a:lstStyle/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90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%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b="1" i="0">
                <a:solidFill>
                  <a:schemeClr val="bg1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70%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40%</a:t>
            </a:r>
            <a:endParaRPr lang="en-US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94D7381C-2BFC-3EFF-25B4-DCBE368CA1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164" y="0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outside a church&#10;&#10;Description automatically generated">
            <a:extLst>
              <a:ext uri="{FF2B5EF4-FFF2-40B4-BE49-F238E27FC236}">
                <a16:creationId xmlns:a16="http://schemas.microsoft.com/office/drawing/2014/main" id="{51C7EE7A-929D-D1E5-C19C-179072A69D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379" y="0"/>
            <a:ext cx="4511621" cy="51435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2731E6-0E6A-6EFA-E907-AE91F9744209}"/>
              </a:ext>
            </a:extLst>
          </p:cNvPr>
          <p:cNvSpPr/>
          <p:nvPr/>
        </p:nvSpPr>
        <p:spPr>
          <a:xfrm>
            <a:off x="-1" y="0"/>
            <a:ext cx="4632379" cy="5143500"/>
          </a:xfrm>
          <a:prstGeom prst="rect">
            <a:avLst/>
          </a:prstGeom>
          <a:solidFill>
            <a:srgbClr val="939F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445"/>
            <a:ext cx="4114800" cy="85725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Question 4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2000">
                <a:solidFill>
                  <a:schemeClr val="bg1"/>
                </a:solidFill>
              </a:rPr>
              <a:t>JLH works through local churches in </a:t>
            </a:r>
            <a:r>
              <a:rPr lang="en-GB" sz="2000" err="1">
                <a:solidFill>
                  <a:schemeClr val="bg1"/>
                </a:solidFill>
              </a:rPr>
              <a:t>Gulu</a:t>
            </a:r>
            <a:r>
              <a:rPr lang="en-GB" sz="2000">
                <a:solidFill>
                  <a:schemeClr val="bg1"/>
                </a:solidFill>
              </a:rPr>
              <a:t> to assess the needs of farmers in the area. How many churches does JLH partner with?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8F01-9C6E-4DFB-AEC7-7CBE16DA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43163"/>
            <a:ext cx="4038600" cy="2210450"/>
          </a:xfrm>
        </p:spPr>
        <p:txBody>
          <a:bodyPr/>
          <a:lstStyle/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15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 b="1" i="0">
                <a:solidFill>
                  <a:schemeClr val="bg1"/>
                </a:solidFill>
                <a:effectLst/>
                <a:highlight>
                  <a:srgbClr val="00FF00"/>
                </a:highlight>
                <a:latin typeface="Arial" panose="020B0604020202020204" pitchFamily="34" charset="0"/>
              </a:rPr>
              <a:t>29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34</a:t>
            </a:r>
            <a:endParaRPr lang="en-US" sz="2400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C80926E9-A98B-B50D-0D3A-EC63446FE8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9" y="4019102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orking in the dirt&#10;&#10;Description automatically generated with medium confidence">
            <a:extLst>
              <a:ext uri="{FF2B5EF4-FFF2-40B4-BE49-F238E27FC236}">
                <a16:creationId xmlns:a16="http://schemas.microsoft.com/office/drawing/2014/main" id="{4FE05F4D-9958-96D9-5BB0-13134DC45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A6113C-7271-4218-F06F-CD4A20247E5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445"/>
            <a:ext cx="7719850" cy="85725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Question 5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Which of these foods would you see growing on a farm in </a:t>
            </a:r>
            <a:r>
              <a:rPr lang="en-GB" err="1">
                <a:solidFill>
                  <a:schemeClr val="bg1"/>
                </a:solidFill>
              </a:rPr>
              <a:t>Gulu</a:t>
            </a:r>
            <a:r>
              <a:rPr lang="en-GB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8F01-9C6E-4DFB-AEC7-7CBE16DA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394472"/>
          </a:xfrm>
        </p:spPr>
        <p:txBody>
          <a:bodyPr/>
          <a:lstStyle/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Tomatoes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Sesame seeds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Onions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 b="1">
                <a:solidFill>
                  <a:schemeClr val="bg1"/>
                </a:solidFill>
                <a:highlight>
                  <a:srgbClr val="00FF00"/>
                </a:highlight>
                <a:latin typeface="Arial" panose="020B0604020202020204" pitchFamily="34" charset="0"/>
              </a:rPr>
              <a:t>All of the above</a:t>
            </a:r>
          </a:p>
        </p:txBody>
      </p:sp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1F7BFAB8-729E-683E-B54B-4A9D69E311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221" y="238381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a mat&#10;&#10;Description automatically generated">
            <a:extLst>
              <a:ext uri="{FF2B5EF4-FFF2-40B4-BE49-F238E27FC236}">
                <a16:creationId xmlns:a16="http://schemas.microsoft.com/office/drawing/2014/main" id="{D0DA4EAD-B061-6A6E-45EA-76654E6B27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196" y="0"/>
            <a:ext cx="48768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E053D1-EBAA-DCA8-C31E-A2218E649016}"/>
              </a:ext>
            </a:extLst>
          </p:cNvPr>
          <p:cNvSpPr/>
          <p:nvPr/>
        </p:nvSpPr>
        <p:spPr>
          <a:xfrm>
            <a:off x="0" y="0"/>
            <a:ext cx="4328196" cy="5143501"/>
          </a:xfrm>
          <a:prstGeom prst="rect">
            <a:avLst/>
          </a:prstGeom>
          <a:solidFill>
            <a:srgbClr val="FFD5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19BA53-192C-4916-9429-EFBE0CBE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1" y="171451"/>
            <a:ext cx="3859925" cy="857250"/>
          </a:xfrm>
        </p:spPr>
        <p:txBody>
          <a:bodyPr/>
          <a:lstStyle/>
          <a:p>
            <a:r>
              <a:rPr lang="en-US" sz="2800">
                <a:solidFill>
                  <a:srgbClr val="49392C"/>
                </a:solidFill>
              </a:rPr>
              <a:t>Question 6</a:t>
            </a:r>
            <a:br>
              <a:rPr lang="en-US">
                <a:solidFill>
                  <a:srgbClr val="49392C"/>
                </a:solidFill>
              </a:rPr>
            </a:br>
            <a:r>
              <a:rPr lang="en-US" sz="2400">
                <a:solidFill>
                  <a:srgbClr val="49392C"/>
                </a:solidFill>
              </a:rPr>
              <a:t>Matoke is a famous Ugandan dish. What is </a:t>
            </a:r>
            <a:br>
              <a:rPr lang="en-US" sz="2400">
                <a:solidFill>
                  <a:srgbClr val="49392C"/>
                </a:solidFill>
              </a:rPr>
            </a:br>
            <a:r>
              <a:rPr lang="en-US" sz="2400">
                <a:solidFill>
                  <a:srgbClr val="49392C"/>
                </a:solidFill>
              </a:rPr>
              <a:t>it made of?</a:t>
            </a:r>
            <a:endParaRPr lang="en-US">
              <a:solidFill>
                <a:srgbClr val="49392C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CAF8AD-F200-4954-881F-679B5648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47" y="1946605"/>
            <a:ext cx="4049486" cy="3394472"/>
          </a:xfrm>
        </p:spPr>
        <p:txBody>
          <a:bodyPr/>
          <a:lstStyle/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2400" b="1">
                <a:solidFill>
                  <a:srgbClr val="49392C"/>
                </a:solidFill>
                <a:highlight>
                  <a:srgbClr val="00FF00"/>
                </a:highlight>
              </a:rPr>
              <a:t>Cooked and mashed bananas</a:t>
            </a:r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2400">
                <a:solidFill>
                  <a:srgbClr val="49392C"/>
                </a:solidFill>
              </a:rPr>
              <a:t>A sauce made of peanuts</a:t>
            </a:r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2400">
                <a:solidFill>
                  <a:srgbClr val="49392C"/>
                </a:solidFill>
              </a:rPr>
              <a:t>Porridge made of maize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394A4224-E1BD-91CF-8860-5D0DFD5360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043" y="117327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men holding sacks in front of a garage door&#10;&#10;Description automatically generated with low confidence">
            <a:extLst>
              <a:ext uri="{FF2B5EF4-FFF2-40B4-BE49-F238E27FC236}">
                <a16:creationId xmlns:a16="http://schemas.microsoft.com/office/drawing/2014/main" id="{7CD8B427-EC0D-AC5B-28EF-9DAB18C675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7D5100-0D8A-6110-ABB2-0A1C8EA78B5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44445"/>
            <a:ext cx="7834313" cy="857250"/>
          </a:xfrm>
        </p:spPr>
        <p:txBody>
          <a:bodyPr/>
          <a:lstStyle/>
          <a:p>
            <a:r>
              <a:rPr lang="en-GB" sz="2400">
                <a:solidFill>
                  <a:schemeClr val="bg1"/>
                </a:solidFill>
              </a:rPr>
              <a:t>Question 7 </a:t>
            </a:r>
            <a:br>
              <a:rPr lang="en-GB" sz="2400">
                <a:solidFill>
                  <a:schemeClr val="bg1"/>
                </a:solidFill>
              </a:rPr>
            </a:br>
            <a:r>
              <a:rPr lang="en-GB" sz="2400">
                <a:solidFill>
                  <a:schemeClr val="bg1"/>
                </a:solidFill>
              </a:rPr>
              <a:t>When you support Days of Plenty, you help farmers get fair prices for their crops through the Cek Cam project (pronounced ‘</a:t>
            </a:r>
            <a:r>
              <a:rPr lang="en-GB" sz="2400" err="1">
                <a:solidFill>
                  <a:schemeClr val="bg1"/>
                </a:solidFill>
              </a:rPr>
              <a:t>chek</a:t>
            </a:r>
            <a:r>
              <a:rPr lang="en-GB" sz="2400">
                <a:solidFill>
                  <a:schemeClr val="bg1"/>
                </a:solidFill>
              </a:rPr>
              <a:t> cham’). But what does Cek Cam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8F01-9C6E-4DFB-AEC7-7CBE16DA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30695"/>
            <a:ext cx="4038600" cy="3394472"/>
          </a:xfrm>
        </p:spPr>
        <p:txBody>
          <a:bodyPr/>
          <a:lstStyle/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 b="1">
                <a:solidFill>
                  <a:schemeClr val="bg1"/>
                </a:solidFill>
                <a:highlight>
                  <a:srgbClr val="00FF00"/>
                </a:highlight>
                <a:latin typeface="Arial" panose="020B0604020202020204" pitchFamily="34" charset="0"/>
              </a:rPr>
              <a:t>Abundant harvest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Provision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Store house</a:t>
            </a:r>
            <a:endParaRPr lang="en-US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08266FE1-5EB1-005C-77E4-E9762585A6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512" y="166187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C325-6A3D-A705-AB02-2DB567FDD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person and a child sitting on the ground&#10;&#10;Description automatically generated">
            <a:extLst>
              <a:ext uri="{FF2B5EF4-FFF2-40B4-BE49-F238E27FC236}">
                <a16:creationId xmlns:a16="http://schemas.microsoft.com/office/drawing/2014/main" id="{928CB015-D826-87CE-5DF2-4AE4B99F4D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1FF51-A707-31F5-1375-85014CA59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7125" y="3644831"/>
            <a:ext cx="4826875" cy="979953"/>
          </a:xfrm>
          <a:solidFill>
            <a:srgbClr val="D5007C"/>
          </a:solidFill>
        </p:spPr>
        <p:txBody>
          <a:bodyPr/>
          <a:lstStyle/>
          <a:p>
            <a:pPr marL="0" indent="0" algn="ctr">
              <a:buNone/>
            </a:pPr>
            <a:r>
              <a:rPr lang="en-GB" b="1">
                <a:solidFill>
                  <a:schemeClr val="bg1"/>
                </a:solidFill>
              </a:rPr>
              <a:t>Thank you for supporting </a:t>
            </a:r>
            <a:r>
              <a:rPr lang="en-GB" b="1" i="1">
                <a:solidFill>
                  <a:schemeClr val="bg1"/>
                </a:solidFill>
              </a:rPr>
              <a:t>Days of Plenty</a:t>
            </a:r>
            <a:r>
              <a:rPr lang="en-GB" b="1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7" name="Picture 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09016B5-62FD-892F-DEE2-AF469E63C0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512" y="166187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art&#10;&#10;Description automatically generated">
            <a:extLst>
              <a:ext uri="{FF2B5EF4-FFF2-40B4-BE49-F238E27FC236}">
                <a16:creationId xmlns:a16="http://schemas.microsoft.com/office/drawing/2014/main" id="{775876E1-A6C8-7F2A-31AB-08C467FB25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19BA53-192C-4916-9429-EFBE0CBEC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solidFill>
                  <a:srgbClr val="6A3165"/>
                </a:solidFill>
              </a:rPr>
              <a:t>Question 1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CAF8AD-F200-4954-881F-679B5648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5128"/>
            <a:ext cx="3673366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400" b="1">
                <a:solidFill>
                  <a:srgbClr val="6A3165"/>
                </a:solidFill>
              </a:rPr>
              <a:t>Which </a:t>
            </a:r>
            <a:r>
              <a:rPr lang="en-US" sz="2400" b="1">
                <a:solidFill>
                  <a:srgbClr val="7030A0"/>
                </a:solidFill>
              </a:rPr>
              <a:t>five</a:t>
            </a:r>
            <a:r>
              <a:rPr lang="en-US" sz="2400" b="1">
                <a:solidFill>
                  <a:srgbClr val="6A3165"/>
                </a:solidFill>
              </a:rPr>
              <a:t> countries border Uganda? (5 pts)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917630-5D5F-4AB7-8336-D084C70D4E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5393"/>
            <a:ext cx="9144000" cy="848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DB06CF-F2F8-DEBA-0C39-FE724C5909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51169" y="2438401"/>
            <a:ext cx="1418493" cy="504092"/>
          </a:xfrm>
          <a:prstGeom prst="rect">
            <a:avLst/>
          </a:prstGeom>
          <a:solidFill>
            <a:srgbClr val="D6CFE8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E4739-B21B-43CA-2F32-D9854E2989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23200" y="2348698"/>
            <a:ext cx="1219201" cy="446103"/>
          </a:xfrm>
          <a:prstGeom prst="rect">
            <a:avLst/>
          </a:prstGeom>
          <a:solidFill>
            <a:srgbClr val="D6CFE8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05B934-23AF-CEB7-E3BC-B7DAAEC55C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3815" y="66431"/>
            <a:ext cx="1500554" cy="183661"/>
          </a:xfrm>
          <a:prstGeom prst="rect">
            <a:avLst/>
          </a:prstGeom>
          <a:solidFill>
            <a:srgbClr val="CABBDE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E23A4A-726F-7322-1E55-424FC95239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07692" y="4307956"/>
            <a:ext cx="879232" cy="199292"/>
          </a:xfrm>
          <a:prstGeom prst="rect">
            <a:avLst/>
          </a:prstGeom>
          <a:solidFill>
            <a:srgbClr val="CABBDE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AC2054-0EF3-7893-C0B7-B8CE5A6027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63807" y="4243395"/>
            <a:ext cx="1059393" cy="307777"/>
          </a:xfrm>
          <a:prstGeom prst="rect">
            <a:avLst/>
          </a:prstGeom>
          <a:solidFill>
            <a:srgbClr val="D1C3E3"/>
          </a:solidFill>
          <a:ln w="19050">
            <a:solidFill>
              <a:srgbClr val="6A31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887046BB-2AE9-1525-795F-CCD1EE8B83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757" y="62898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5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haking hands&#10;&#10;Description automatically generated">
            <a:extLst>
              <a:ext uri="{FF2B5EF4-FFF2-40B4-BE49-F238E27FC236}">
                <a16:creationId xmlns:a16="http://schemas.microsoft.com/office/drawing/2014/main" id="{6C6848B6-C0A5-80A7-8F18-8C5BF5539A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01057" y="0"/>
            <a:ext cx="5206458" cy="51435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7E273F-0950-CC21-34A4-CC3C5FE8C514}"/>
              </a:ext>
            </a:extLst>
          </p:cNvPr>
          <p:cNvSpPr/>
          <p:nvPr/>
        </p:nvSpPr>
        <p:spPr>
          <a:xfrm>
            <a:off x="5105400" y="0"/>
            <a:ext cx="4038600" cy="5143500"/>
          </a:xfrm>
          <a:prstGeom prst="rect">
            <a:avLst/>
          </a:prstGeom>
          <a:solidFill>
            <a:srgbClr val="98D2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0" y="178678"/>
            <a:ext cx="3692433" cy="857250"/>
          </a:xfrm>
        </p:spPr>
        <p:txBody>
          <a:bodyPr/>
          <a:lstStyle/>
          <a:p>
            <a:r>
              <a:rPr lang="en-GB" sz="2800">
                <a:solidFill>
                  <a:srgbClr val="49392C"/>
                </a:solidFill>
              </a:rPr>
              <a:t>Question 2</a:t>
            </a:r>
            <a:br>
              <a:rPr lang="en-GB">
                <a:solidFill>
                  <a:srgbClr val="49392C"/>
                </a:solidFill>
              </a:rPr>
            </a:br>
            <a:r>
              <a:rPr lang="en-GB" sz="2400">
                <a:solidFill>
                  <a:srgbClr val="49392C"/>
                </a:solidFill>
              </a:rPr>
              <a:t>How many languages are spoken in Uganda?</a:t>
            </a:r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89CB3671-B3B1-473A-3C1B-BB5A7F9C41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" y="4009242"/>
            <a:ext cx="649856" cy="9799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19360E-5792-95E9-93F7-3F27B5E09879}"/>
              </a:ext>
            </a:extLst>
          </p:cNvPr>
          <p:cNvSpPr txBox="1"/>
          <p:nvPr/>
        </p:nvSpPr>
        <p:spPr>
          <a:xfrm>
            <a:off x="5394960" y="1449794"/>
            <a:ext cx="2420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GB" sz="2400">
                <a:solidFill>
                  <a:srgbClr val="49392C"/>
                </a:solidFill>
              </a:rPr>
              <a:t>57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400">
                <a:solidFill>
                  <a:srgbClr val="49392C"/>
                </a:solidFill>
              </a:rPr>
              <a:t>32</a:t>
            </a:r>
          </a:p>
          <a:p>
            <a:pPr marL="457200" indent="-457200">
              <a:buFont typeface="+mj-lt"/>
              <a:buAutoNum type="alphaLcParenR"/>
            </a:pPr>
            <a:r>
              <a:rPr lang="en-GB" sz="2400">
                <a:solidFill>
                  <a:srgbClr val="49392C"/>
                </a:solidFill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22007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holding a hoe in a field&#10;&#10;Description automatically generated with low confidence">
            <a:extLst>
              <a:ext uri="{FF2B5EF4-FFF2-40B4-BE49-F238E27FC236}">
                <a16:creationId xmlns:a16="http://schemas.microsoft.com/office/drawing/2014/main" id="{410C1529-C722-3CDA-A70F-695EF37915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17E8570-A335-9727-8045-34E5280887A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5159"/>
            <a:ext cx="7719850" cy="857250"/>
          </a:xfrm>
        </p:spPr>
        <p:txBody>
          <a:bodyPr/>
          <a:lstStyle/>
          <a:p>
            <a:r>
              <a:rPr lang="en-GB" sz="2800">
                <a:solidFill>
                  <a:schemeClr val="bg1"/>
                </a:solidFill>
              </a:rPr>
              <a:t>Question 3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2800">
                <a:solidFill>
                  <a:schemeClr val="bg1"/>
                </a:solidFill>
              </a:rPr>
              <a:t>Many farmers in </a:t>
            </a:r>
            <a:r>
              <a:rPr lang="en-GB" sz="2800" err="1">
                <a:solidFill>
                  <a:schemeClr val="bg1"/>
                </a:solidFill>
              </a:rPr>
              <a:t>Gulu</a:t>
            </a:r>
            <a:r>
              <a:rPr lang="en-GB" sz="2800">
                <a:solidFill>
                  <a:schemeClr val="bg1"/>
                </a:solidFill>
              </a:rPr>
              <a:t> are being helped by BMS’ partner Justice Livelihoods Health (JLH). What percentage of the Ugandan population work in agriculture?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8F01-9C6E-4DFB-AEC7-7CBE16DA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45081"/>
            <a:ext cx="4038600" cy="2938024"/>
          </a:xfrm>
        </p:spPr>
        <p:txBody>
          <a:bodyPr/>
          <a:lstStyle/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0%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70%</a:t>
            </a:r>
          </a:p>
          <a:p>
            <a:pPr marL="514350" indent="-51435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40%</a:t>
            </a:r>
            <a:endParaRPr lang="en-US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56A9998-5682-25B6-A0D0-86CDD2B815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5597" y="171888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outside a church&#10;&#10;Description automatically generated">
            <a:extLst>
              <a:ext uri="{FF2B5EF4-FFF2-40B4-BE49-F238E27FC236}">
                <a16:creationId xmlns:a16="http://schemas.microsoft.com/office/drawing/2014/main" id="{51C7EE7A-929D-D1E5-C19C-179072A69D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379" y="0"/>
            <a:ext cx="4511621" cy="51435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2731E6-0E6A-6EFA-E907-AE91F9744209}"/>
              </a:ext>
            </a:extLst>
          </p:cNvPr>
          <p:cNvSpPr/>
          <p:nvPr/>
        </p:nvSpPr>
        <p:spPr>
          <a:xfrm>
            <a:off x="-1" y="0"/>
            <a:ext cx="4632379" cy="5143500"/>
          </a:xfrm>
          <a:prstGeom prst="rect">
            <a:avLst/>
          </a:prstGeom>
          <a:solidFill>
            <a:srgbClr val="939F5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17627"/>
            <a:ext cx="4114800" cy="85725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Question 4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2000">
                <a:solidFill>
                  <a:schemeClr val="bg1"/>
                </a:solidFill>
              </a:rPr>
              <a:t>JLH works through local churches in </a:t>
            </a:r>
            <a:r>
              <a:rPr lang="en-GB" sz="2000" err="1">
                <a:solidFill>
                  <a:schemeClr val="bg1"/>
                </a:solidFill>
              </a:rPr>
              <a:t>Gulu</a:t>
            </a:r>
            <a:r>
              <a:rPr lang="en-GB" sz="2000">
                <a:solidFill>
                  <a:schemeClr val="bg1"/>
                </a:solidFill>
              </a:rPr>
              <a:t> to assess the needs of farmers in the area. How many churches does JLH partner with?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8F01-9C6E-4DFB-AEC7-7CBE16DA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498581"/>
            <a:ext cx="4038600" cy="2210450"/>
          </a:xfrm>
        </p:spPr>
        <p:txBody>
          <a:bodyPr/>
          <a:lstStyle/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</a:rPr>
              <a:t>15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29</a:t>
            </a:r>
          </a:p>
          <a:p>
            <a:pPr marL="457200" indent="-45720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34</a:t>
            </a:r>
            <a:endParaRPr lang="en-US" sz="24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C80926E9-A98B-B50D-0D3A-EC63446FE8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09" y="4019102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1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orking in the dirt&#10;&#10;Description automatically generated with medium confidence">
            <a:extLst>
              <a:ext uri="{FF2B5EF4-FFF2-40B4-BE49-F238E27FC236}">
                <a16:creationId xmlns:a16="http://schemas.microsoft.com/office/drawing/2014/main" id="{4FE05F4D-9958-96D9-5BB0-13134DC45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388"/>
            <a:ext cx="9144000" cy="5195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A6113C-7271-4218-F06F-CD4A20247E5B}"/>
              </a:ext>
            </a:extLst>
          </p:cNvPr>
          <p:cNvSpPr/>
          <p:nvPr/>
        </p:nvSpPr>
        <p:spPr>
          <a:xfrm>
            <a:off x="0" y="-52388"/>
            <a:ext cx="9144000" cy="5195888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5420"/>
            <a:ext cx="7719850" cy="857250"/>
          </a:xfrm>
        </p:spPr>
        <p:txBody>
          <a:bodyPr/>
          <a:lstStyle/>
          <a:p>
            <a:r>
              <a:rPr lang="en-GB">
                <a:solidFill>
                  <a:schemeClr val="bg1"/>
                </a:solidFill>
              </a:rPr>
              <a:t>Question 5</a:t>
            </a:r>
            <a:br>
              <a:rPr lang="en-GB">
                <a:solidFill>
                  <a:schemeClr val="bg1"/>
                </a:solidFill>
              </a:rPr>
            </a:br>
            <a:r>
              <a:rPr lang="en-GB">
                <a:solidFill>
                  <a:schemeClr val="bg1"/>
                </a:solidFill>
              </a:rPr>
              <a:t>Which of these foods would you see growing on a farm in </a:t>
            </a:r>
            <a:r>
              <a:rPr lang="en-GB" err="1">
                <a:solidFill>
                  <a:schemeClr val="bg1"/>
                </a:solidFill>
              </a:rPr>
              <a:t>Gulu</a:t>
            </a:r>
            <a:r>
              <a:rPr lang="en-GB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8F01-9C6E-4DFB-AEC7-7CBE16DA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12274"/>
            <a:ext cx="4038600" cy="3394472"/>
          </a:xfrm>
        </p:spPr>
        <p:txBody>
          <a:bodyPr/>
          <a:lstStyle/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Tomatoes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Sesame seeds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Onions</a:t>
            </a:r>
          </a:p>
          <a:p>
            <a:pPr marL="457200" indent="-457200" algn="l" rtl="0" fontAlgn="base">
              <a:buClr>
                <a:schemeClr val="bg1"/>
              </a:buClr>
              <a:buFont typeface="+mj-lt"/>
              <a:buAutoNum type="alphaLcParenR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All of the above</a:t>
            </a:r>
          </a:p>
        </p:txBody>
      </p:sp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21DCD3E0-CC34-002A-CCC5-32ACD7EA48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322" y="144445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on a mat&#10;&#10;Description automatically generated">
            <a:extLst>
              <a:ext uri="{FF2B5EF4-FFF2-40B4-BE49-F238E27FC236}">
                <a16:creationId xmlns:a16="http://schemas.microsoft.com/office/drawing/2014/main" id="{AFF92456-4AFB-AD10-FBE4-40FE9FAE4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0" y="0"/>
            <a:ext cx="4876800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E053D1-EBAA-DCA8-C31E-A2218E649016}"/>
              </a:ext>
            </a:extLst>
          </p:cNvPr>
          <p:cNvSpPr/>
          <p:nvPr/>
        </p:nvSpPr>
        <p:spPr>
          <a:xfrm>
            <a:off x="0" y="0"/>
            <a:ext cx="4267200" cy="5143500"/>
          </a:xfrm>
          <a:prstGeom prst="rect">
            <a:avLst/>
          </a:prstGeom>
          <a:solidFill>
            <a:srgbClr val="FFD5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819BA53-192C-4916-9429-EFBE0CBE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61" y="171451"/>
            <a:ext cx="3859925" cy="857250"/>
          </a:xfrm>
        </p:spPr>
        <p:txBody>
          <a:bodyPr/>
          <a:lstStyle/>
          <a:p>
            <a:r>
              <a:rPr lang="en-US" sz="2800">
                <a:solidFill>
                  <a:srgbClr val="49392C"/>
                </a:solidFill>
              </a:rPr>
              <a:t>Question 6</a:t>
            </a:r>
            <a:br>
              <a:rPr lang="en-US">
                <a:solidFill>
                  <a:srgbClr val="49392C"/>
                </a:solidFill>
              </a:rPr>
            </a:br>
            <a:r>
              <a:rPr lang="en-US" sz="2400">
                <a:solidFill>
                  <a:srgbClr val="49392C"/>
                </a:solidFill>
              </a:rPr>
              <a:t>Matoke is a famous and delicious Ugandan dish. What does it consist of?</a:t>
            </a:r>
            <a:endParaRPr lang="en-US">
              <a:solidFill>
                <a:srgbClr val="49392C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CAF8AD-F200-4954-881F-679B5648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80" y="1946605"/>
            <a:ext cx="4049486" cy="3394472"/>
          </a:xfrm>
        </p:spPr>
        <p:txBody>
          <a:bodyPr/>
          <a:lstStyle/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2400">
                <a:solidFill>
                  <a:srgbClr val="49392C"/>
                </a:solidFill>
              </a:rPr>
              <a:t>Cooked and mashed bananas</a:t>
            </a:r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2400">
                <a:solidFill>
                  <a:srgbClr val="49392C"/>
                </a:solidFill>
              </a:rPr>
              <a:t>A sauce made of peanuts</a:t>
            </a:r>
          </a:p>
          <a:p>
            <a:pPr marL="457200" indent="-457200">
              <a:buClr>
                <a:srgbClr val="49392C"/>
              </a:buClr>
              <a:buFont typeface="+mj-lt"/>
              <a:buAutoNum type="alphaLcParenR"/>
            </a:pPr>
            <a:r>
              <a:rPr lang="en-US" sz="2400">
                <a:solidFill>
                  <a:srgbClr val="49392C"/>
                </a:solidFill>
              </a:rPr>
              <a:t>Porridge made of maize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394A4224-E1BD-91CF-8860-5D0DFD5360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043" y="117327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men holding sacks in front of a garage door&#10;&#10;Description automatically generated with low confidence">
            <a:extLst>
              <a:ext uri="{FF2B5EF4-FFF2-40B4-BE49-F238E27FC236}">
                <a16:creationId xmlns:a16="http://schemas.microsoft.com/office/drawing/2014/main" id="{7CD8B427-EC0D-AC5B-28EF-9DAB18C675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7D5100-0D8A-6110-ABB2-0A1C8EA78B5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D853-B70F-439D-8BED-B683B2A5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27538"/>
            <a:ext cx="7834313" cy="857250"/>
          </a:xfrm>
        </p:spPr>
        <p:txBody>
          <a:bodyPr/>
          <a:lstStyle/>
          <a:p>
            <a:r>
              <a:rPr lang="en-GB" sz="2400">
                <a:solidFill>
                  <a:schemeClr val="bg1"/>
                </a:solidFill>
              </a:rPr>
              <a:t>Question 7 </a:t>
            </a:r>
            <a:br>
              <a:rPr lang="en-GB" sz="2400">
                <a:solidFill>
                  <a:schemeClr val="bg1"/>
                </a:solidFill>
              </a:rPr>
            </a:br>
            <a:r>
              <a:rPr lang="en-GB" sz="2400">
                <a:solidFill>
                  <a:schemeClr val="bg1"/>
                </a:solidFill>
              </a:rPr>
              <a:t>When you support </a:t>
            </a:r>
            <a:r>
              <a:rPr lang="en-GB" sz="2400" i="1">
                <a:solidFill>
                  <a:schemeClr val="bg1"/>
                </a:solidFill>
              </a:rPr>
              <a:t>Days of Plenty</a:t>
            </a:r>
            <a:r>
              <a:rPr lang="en-GB" sz="2400">
                <a:solidFill>
                  <a:schemeClr val="bg1"/>
                </a:solidFill>
              </a:rPr>
              <a:t>, you help farmers get fair prices for their crops through the Cek Cam project (pronounced ‘</a:t>
            </a:r>
            <a:r>
              <a:rPr lang="en-GB" sz="2400" err="1">
                <a:solidFill>
                  <a:schemeClr val="bg1"/>
                </a:solidFill>
              </a:rPr>
              <a:t>chek</a:t>
            </a:r>
            <a:r>
              <a:rPr lang="en-GB" sz="2400">
                <a:solidFill>
                  <a:schemeClr val="bg1"/>
                </a:solidFill>
              </a:rPr>
              <a:t> cham’). But what does Cek Cam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D8F01-9C6E-4DFB-AEC7-7CBE16DA5B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2207272"/>
            <a:ext cx="4038600" cy="3394472"/>
          </a:xfrm>
        </p:spPr>
        <p:txBody>
          <a:bodyPr/>
          <a:lstStyle/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Abundant harvest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 b="0" i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Provision</a:t>
            </a:r>
          </a:p>
          <a:p>
            <a:pPr marL="514350" indent="-514350" fontAlgn="base">
              <a:buClr>
                <a:schemeClr val="bg1"/>
              </a:buClr>
              <a:buFont typeface="+mj-lt"/>
              <a:buAutoNum type="alphaLcParenR"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</a:rPr>
              <a:t>Store house</a:t>
            </a:r>
            <a:endParaRPr lang="en-US" b="0" i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08266FE1-5EB1-005C-77E4-E9762585A6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512" y="166187"/>
            <a:ext cx="649856" cy="97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human face, clothing&#10;&#10;Description automatically generated">
            <a:extLst>
              <a:ext uri="{FF2B5EF4-FFF2-40B4-BE49-F238E27FC236}">
                <a16:creationId xmlns:a16="http://schemas.microsoft.com/office/drawing/2014/main" id="{644F5934-DC49-38FF-2693-9C508E6731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32D9D37-A668-8AE7-0021-5BF2B47E15AB}"/>
              </a:ext>
            </a:extLst>
          </p:cNvPr>
          <p:cNvSpPr txBox="1"/>
          <p:nvPr/>
        </p:nvSpPr>
        <p:spPr>
          <a:xfrm>
            <a:off x="271623" y="1929662"/>
            <a:ext cx="3933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pc="-1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Answers!</a:t>
            </a:r>
          </a:p>
        </p:txBody>
      </p:sp>
      <p:pic>
        <p:nvPicPr>
          <p:cNvPr id="42" name="Picture 4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AB647804-3FD6-BC64-E76F-E31B07DCFC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176" y="170364"/>
            <a:ext cx="778649" cy="1174166"/>
          </a:xfrm>
          <a:prstGeom prst="rect">
            <a:avLst/>
          </a:prstGeom>
        </p:spPr>
      </p:pic>
      <p:pic>
        <p:nvPicPr>
          <p:cNvPr id="7" name="Picture 6" descr="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10D4BBA-9BAA-F74F-57B1-CCB519B10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41" y="170364"/>
            <a:ext cx="428625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MS widescreen PowerPoint template 2022" id="{558D909E-80F5-4EA9-8418-92A7E6689C72}" vid="{D5553DB7-208A-43F7-A379-B983129128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8e561-faf8-47d1-9a4f-b313cdc94a3c" xsi:nil="true"/>
    <lcf76f155ced4ddcb4097134ff3c332f xmlns="0b7ae917-33e5-4d7d-9ba2-273177014d95">
      <Terms xmlns="http://schemas.microsoft.com/office/infopath/2007/PartnerControls"/>
    </lcf76f155ced4ddcb4097134ff3c332f>
    <SharedWithUsers xmlns="0bf8e561-faf8-47d1-9a4f-b313cdc94a3c">
      <UserInfo>
        <DisplayName>Becky Hembery</DisplayName>
        <AccountId>87</AccountId>
        <AccountType/>
      </UserInfo>
    </SharedWithUsers>
    <_dlc_DocId xmlns="0bf8e561-faf8-47d1-9a4f-b313cdc94a3c">COMMS-1999689070-1773361</_dlc_DocId>
    <_dlc_DocIdUrl xmlns="0bf8e561-faf8-47d1-9a4f-b313cdc94a3c">
      <Url>https://bmsworldmission.sharepoint.com/sites/comms/_layouts/15/DocIdRedir.aspx?ID=COMMS-1999689070-1773361</Url>
      <Description>COMMS-1999689070-1773361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DB725B14A0634986408BE87C8651A8" ma:contentTypeVersion="20" ma:contentTypeDescription="Create a new document." ma:contentTypeScope="" ma:versionID="77f099c45f819b4cb7866f68280003ac">
  <xsd:schema xmlns:xsd="http://www.w3.org/2001/XMLSchema" xmlns:xs="http://www.w3.org/2001/XMLSchema" xmlns:p="http://schemas.microsoft.com/office/2006/metadata/properties" xmlns:ns2="0bf8e561-faf8-47d1-9a4f-b313cdc94a3c" xmlns:ns3="0b7ae917-33e5-4d7d-9ba2-273177014d95" targetNamespace="http://schemas.microsoft.com/office/2006/metadata/properties" ma:root="true" ma:fieldsID="22a54fc611e3e0215ab35efa8bed7149" ns2:_="" ns3:_="">
    <xsd:import namespace="0bf8e561-faf8-47d1-9a4f-b313cdc94a3c"/>
    <xsd:import namespace="0b7ae917-33e5-4d7d-9ba2-273177014d9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8e561-faf8-47d1-9a4f-b313cdc94a3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d868f3b-47b8-424a-b4f4-0a072a9e1928}" ma:internalName="TaxCatchAll" ma:showField="CatchAllData" ma:web="0bf8e561-faf8-47d1-9a4f-b313cdc94a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ae917-33e5-4d7d-9ba2-273177014d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57f31164-ab27-43e1-b3a7-22e5b811c3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1752ADE-B181-4ECD-A93E-7F41E1C5E8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2CF791C-5378-49DB-BF4A-C4EA91D27C1D}">
  <ds:schemaRefs>
    <ds:schemaRef ds:uri="0b7ae917-33e5-4d7d-9ba2-273177014d95"/>
    <ds:schemaRef ds:uri="0bf8e561-faf8-47d1-9a4f-b313cdc94a3c"/>
    <ds:schemaRef ds:uri="6c606597-504d-42c1-b86b-0339c469402f"/>
    <ds:schemaRef ds:uri="72dcc95d-441e-48ea-b596-90e670778a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66D4E8A-FD0C-4F52-88AA-3542E58B9E43}">
  <ds:schemaRefs>
    <ds:schemaRef ds:uri="0b7ae917-33e5-4d7d-9ba2-273177014d95"/>
    <ds:schemaRef ds:uri="0bf8e561-faf8-47d1-9a4f-b313cdc94a3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E3CF0676-733D-4811-BD24-FBCB29A0B59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BMS widescreen PowerPoint template 2022</Template>
  <TotalTime>0</TotalTime>
  <Words>840</Words>
  <Application>Microsoft Office PowerPoint</Application>
  <PresentationFormat>On-screen Show (16:9)</PresentationFormat>
  <Paragraphs>135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Content slides</vt:lpstr>
      <vt:lpstr>PowerPoint Presentation</vt:lpstr>
      <vt:lpstr>Question 1 </vt:lpstr>
      <vt:lpstr>Question 2 How many languages are spoken in Uganda?</vt:lpstr>
      <vt:lpstr>Question 3 Many farmers in Gulu are being helped by BMS’ partner Justice Livelihoods Health (JLH). What percentage of the Ugandan population work in agriculture?</vt:lpstr>
      <vt:lpstr>Question 4 JLH works through local churches in Gulu to assess the needs of farmers in the area. How many churches does JLH partner with?</vt:lpstr>
      <vt:lpstr>Question 5 Which of these foods would you see growing on a farm in Gulu?</vt:lpstr>
      <vt:lpstr>Question 6 Matoke is a famous and delicious Ugandan dish. What does it consist of?</vt:lpstr>
      <vt:lpstr>Question 7  When you support Days of Plenty, you help farmers get fair prices for their crops through the Cek Cam project (pronounced ‘chek cham’). But what does Cek Cam mean?</vt:lpstr>
      <vt:lpstr>PowerPoint Presentation</vt:lpstr>
      <vt:lpstr>Question 1 </vt:lpstr>
      <vt:lpstr>Question 2 How many languages are spoken in Uganda?</vt:lpstr>
      <vt:lpstr>Question 3 Many farmers in Gulu are being helped by BMS’ partner JLH. What percentage of the Ugandan population work in agriculture?</vt:lpstr>
      <vt:lpstr>Question 4 JLH works through local churches in Gulu to assess the needs of farmers in the area. How many churches does JLH partner with?</vt:lpstr>
      <vt:lpstr>Question 5 Which of these foods would you see growing on a farm in Gulu?</vt:lpstr>
      <vt:lpstr>Question 6 Matoke is a famous Ugandan dish. What is  it made of?</vt:lpstr>
      <vt:lpstr>Question 7  When you support Days of Plenty, you help farmers get fair prices for their crops through the Cek Cam project (pronounced ‘chek cham’). But what does Cek Cam mean?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Durrant</dc:creator>
  <cp:lastModifiedBy>Laura Durrant</cp:lastModifiedBy>
  <cp:revision>1</cp:revision>
  <dcterms:created xsi:type="dcterms:W3CDTF">2023-06-12T15:51:10Z</dcterms:created>
  <dcterms:modified xsi:type="dcterms:W3CDTF">2023-07-31T10:07:24Z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0x010100E1DB725B14A0634986408BE87C8651A8</vt:lpwstr>
  </property>
  <property fmtid="{D5CDD505-2E9C-101B-9397-08002B2CF9AE}" pid="3" name="_dlc_DocIdItemGuid">
    <vt:lpwstr>e05cc765-2cb5-400f-b301-460ffbdf1669</vt:lpwstr>
  </property>
  <property fmtid="{D5CDD505-2E9C-101B-9397-08002B2CF9AE}" pid="4" name="MediaServiceImageTags">
    <vt:lpwstr/>
  </property>
</Properties>
</file>