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56" r:id="rId6"/>
    <p:sldId id="257" r:id="rId7"/>
    <p:sldId id="263" r:id="rId8"/>
    <p:sldId id="258" r:id="rId9"/>
    <p:sldId id="262" r:id="rId10"/>
    <p:sldId id="260" r:id="rId11"/>
    <p:sldId id="261" r:id="rId12"/>
    <p:sldId id="264" r:id="rId13"/>
    <p:sldId id="265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CAE"/>
    <a:srgbClr val="EB6124"/>
    <a:srgbClr val="0A4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7C281-4C6D-4AC9-8808-67AA4E51538C}" type="datetimeFigureOut"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0A21F-82C1-47F9-B1E2-73E16FB7AE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Statistics taken from a 2021 </a:t>
            </a:r>
            <a:r>
              <a:rPr lang="en-US" i="1">
                <a:cs typeface="Calibri"/>
              </a:rPr>
              <a:t>Kathmandu Post</a:t>
            </a:r>
            <a:r>
              <a:rPr lang="en-US">
                <a:cs typeface="Calibri"/>
              </a:rPr>
              <a:t> article.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0A21F-82C1-47F9-B1E2-73E16FB7AE24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Statistics taken from </a:t>
            </a:r>
            <a:r>
              <a:rPr lang="en-US"/>
              <a:t>UNICEF's Country </a:t>
            </a:r>
            <a:r>
              <a:rPr lang="en-US" err="1"/>
              <a:t>Programme</a:t>
            </a:r>
            <a:r>
              <a:rPr lang="en-US"/>
              <a:t> Action Plan for Nepal (2018-2022). Here, the poorest communities means the poorest quintile of the population.</a:t>
            </a:r>
          </a:p>
          <a:p>
            <a:br>
              <a:rPr lang="en-US">
                <a:cs typeface="+mn-lt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0A21F-82C1-47F9-B1E2-73E16FB7AE24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Statistics taken from a 2021 </a:t>
            </a:r>
            <a:r>
              <a:rPr lang="en-US" i="1">
                <a:cs typeface="Calibri"/>
              </a:rPr>
              <a:t>Kathmandu Post</a:t>
            </a:r>
            <a:r>
              <a:rPr lang="en-US">
                <a:cs typeface="Calibri"/>
              </a:rPr>
              <a:t> article.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0A21F-82C1-47F9-B1E2-73E16FB7AE24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Statistics taken from </a:t>
            </a:r>
            <a:r>
              <a:rPr lang="en-US"/>
              <a:t>UNICEF's Country </a:t>
            </a:r>
            <a:r>
              <a:rPr lang="en-US" err="1"/>
              <a:t>Programme</a:t>
            </a:r>
            <a:r>
              <a:rPr lang="en-US"/>
              <a:t> Action Plan for Nepal (2018-2022).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0A21F-82C1-47F9-B1E2-73E16FB7AE24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3889-A65A-9C38-5EC6-0619AFA8B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51208-C246-7DFA-269D-212C22EF2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BBFD-F061-9C5B-7129-FFDA8CEA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1F636-BD38-6BC1-803F-8E1D15DE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5606-E5BA-952C-84F0-A830D0EC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AE02-71AC-E0A6-6119-CD1B62AF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ADBA6-BEBA-D782-08E7-C72F7A126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E3B84-324F-C143-4430-BFFFD290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246A0-6184-3CD8-A650-37234902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CF4A-0FC1-6C56-DFA8-AD75C633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B2606-981A-7FE4-B72F-8B5AD4FE5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73111-4BD6-C20F-A59E-146E8BC1A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3727C-150A-163D-5A77-36D77D93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2514-777C-8C36-F2D7-1E964C53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2771D-7DAE-156C-BE3C-8C906977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1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CC28-3200-F022-176D-33F6B5B9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1BFA-F2A0-6C3A-40AE-0F6408583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06362-6212-228B-76DC-1692EEBB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BC48D-4F5D-A0D0-9DA7-8EEC363B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ED3A-4B79-A893-E975-4986B97E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7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AFF9-4A71-0CA6-842C-76CDF21D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3EE93-9609-2599-1D37-AFA4C0AB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BC7B4-D519-81D4-EBA7-EC4BD970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11D2-3B35-7B96-94E3-45CE160B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BFBD-257D-43C6-7E92-321509A6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3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1FBF-E24E-8F4B-DF85-26CB66FE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EB449-602A-1F05-8795-ED737850C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638F-2D19-DA62-DBF3-E7F4A2733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7C851-F8F1-C8E5-D1C6-B342FC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201BB-8E17-DA24-D593-3CA8154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9192E-0BD4-808D-0E99-2A26ADE4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F737-01F7-B83F-B2C4-6E4B8F66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EF76F-F4D2-6612-4D82-5573B1522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CD09D-576F-1706-6032-C61349D90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8428D-5373-A900-B8CF-E0239145F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DE3CF-D056-E0FF-1FAD-DE178D927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19D05-3DC2-F9B3-5D93-D7B16070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45760-8503-A283-32B3-AC14A0A0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37307-FE7E-69FA-2A4D-1C8ECB36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3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E4BC-8EE0-06F6-89A3-5A44081A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1EFF9-D03C-58A4-4BFF-3BD58D28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0765F-BB1C-8B20-F5A7-76B369F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629BF-0A00-141F-59DB-572B05E1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6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A4A22-1F24-D5DD-3040-2951EA86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BB140-4D65-674B-CE9B-73C72CDE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66DFC-E834-FF82-8A54-CD9D5B3C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3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A24D-F1E1-945E-0CB5-19AE4249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BC87-D3ED-150E-D66B-A36D619D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BF86D-30F2-255D-2160-2C2B8912C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7CB67-F2C5-E682-DAC7-2A74459F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24B60-3F37-5BB4-0711-6AE8EB5B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27C4A-96FD-87FD-DD9D-6DF7C4B8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0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5CA4-B10D-A676-61C5-427B7559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781A0-F2B4-DA82-7E7F-373DD7BE9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01E31-E520-7E86-9FF9-D8C953CB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E0A9C-A9DB-12F7-FA0D-31CAAC38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6C34A-D9BA-6E59-FB0C-05F134BD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60359-077E-2206-334D-BC469F02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560FF-20E4-5A88-33BD-1C71DD21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2538-7415-6BEC-19C1-52AE7BEE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646B-4418-2310-D935-DF5704AF4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3783-B9AB-4703-80B2-8A0F1A255CC2}" type="datetimeFigureOut">
              <a:rPr lang="en-GB" smtClean="0"/>
              <a:t>29/07/2022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1BE4-8822-3A1A-776A-D65699037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1A5A-73F5-8E37-1668-C8A87D185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4003-4EAA-44F6-9C8B-B22FE652A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ABB4-183C-85BD-836B-7F1913BAF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DD47-1C36-F82E-7E43-89BB83428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A picture containing person, outdoor, cellphone, phone&#10;&#10;Description automatically generated">
            <a:extLst>
              <a:ext uri="{FF2B5EF4-FFF2-40B4-BE49-F238E27FC236}">
                <a16:creationId xmlns:a16="http://schemas.microsoft.com/office/drawing/2014/main" id="{CD1B9E41-CAC8-545D-E921-320C03108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9" name="Picture 38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2B4276D-A36D-A0C5-356F-BFEA923910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63" y="637673"/>
            <a:ext cx="1948193" cy="51342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32D9D37-A668-8AE7-0021-5BF2B47E15AB}"/>
              </a:ext>
            </a:extLst>
          </p:cNvPr>
          <p:cNvSpPr txBox="1"/>
          <p:nvPr/>
        </p:nvSpPr>
        <p:spPr>
          <a:xfrm>
            <a:off x="356998" y="5612322"/>
            <a:ext cx="4950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quiz</a:t>
            </a:r>
          </a:p>
        </p:txBody>
      </p:sp>
      <p:pic>
        <p:nvPicPr>
          <p:cNvPr id="42" name="Picture 41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B647804-3FD6-BC64-E76F-E31B07DCFC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901" y="227152"/>
            <a:ext cx="1038198" cy="15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109F-633B-0156-085F-DE46A2B2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8" descr="A picture containing mountain, nature, valley, outdoor&#10;&#10;Description automatically generated">
            <a:extLst>
              <a:ext uri="{FF2B5EF4-FFF2-40B4-BE49-F238E27FC236}">
                <a16:creationId xmlns:a16="http://schemas.microsoft.com/office/drawing/2014/main" id="{B1CF8DA5-1A28-FA21-DBA0-82668BD8C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-302" y="0"/>
            <a:ext cx="12192908" cy="686033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234C75-9BF7-F726-C8A6-318073B8C28B}"/>
              </a:ext>
            </a:extLst>
          </p:cNvPr>
          <p:cNvSpPr/>
          <p:nvPr/>
        </p:nvSpPr>
        <p:spPr>
          <a:xfrm>
            <a:off x="0" y="-38577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2B7A1EEA-418F-0F26-685F-20AD9F3C69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16BE1B-5107-C785-0568-632A8B7EDB19}"/>
              </a:ext>
            </a:extLst>
          </p:cNvPr>
          <p:cNvSpPr txBox="1">
            <a:spLocks/>
          </p:cNvSpPr>
          <p:nvPr/>
        </p:nvSpPr>
        <p:spPr>
          <a:xfrm>
            <a:off x="692150" y="681037"/>
            <a:ext cx="10807700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 of the world’s ten tallest mountains are found in Nepal’s beautiful and rugged mountain ranges.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can you guess which countries are home to the two tallest mountains </a:t>
            </a:r>
            <a:r>
              <a:rPr lang="en-GB" sz="12800" b="1" u="sng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found in Nepal?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India and Afghanistan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Peru and Tunisia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Bhutan and the USA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rgbClr val="92D050"/>
                </a:solidFill>
                <a:latin typeface="Arial"/>
                <a:ea typeface="Calibri" panose="020F0502020204030204" pitchFamily="34" charset="0"/>
                <a:cs typeface="Arial"/>
              </a:rPr>
              <a:t>d) China and Pakistan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3896-81BB-5FC0-5FAE-BA242D73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icture containing grass, outdoor, sky, outdoor object&#10;&#10;Description automatically generated">
            <a:extLst>
              <a:ext uri="{FF2B5EF4-FFF2-40B4-BE49-F238E27FC236}">
                <a16:creationId xmlns:a16="http://schemas.microsoft.com/office/drawing/2014/main" id="{E6B417BB-F07F-EF46-EC7F-B721B2071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3130" y="0"/>
            <a:ext cx="6479765" cy="685724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EBA23-B8B3-DFCB-B591-E02B318BF76E}"/>
              </a:ext>
            </a:extLst>
          </p:cNvPr>
          <p:cNvSpPr txBox="1">
            <a:spLocks/>
          </p:cNvSpPr>
          <p:nvPr/>
        </p:nvSpPr>
        <p:spPr>
          <a:xfrm>
            <a:off x="488748" y="365124"/>
            <a:ext cx="5223794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Ghusel village, featured in the </a:t>
            </a:r>
            <a:r>
              <a:rPr lang="en-GB" sz="12800" b="1" i="1" spc="-150">
                <a:solidFill>
                  <a:schemeClr val="bg1"/>
                </a:solidFill>
                <a:latin typeface="Arial"/>
                <a:cs typeface="Arial"/>
              </a:rPr>
              <a:t>Good Land </a:t>
            </a: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appeal, is located 2,200 metres above sea level. </a:t>
            </a:r>
            <a:b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How many Eiffel Towers, stacked on top of each other, would you need to reach that height?</a:t>
            </a:r>
            <a:endParaRPr lang="en-GB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a) 4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rgbClr val="92D050"/>
                </a:solidFill>
                <a:latin typeface="Arial"/>
                <a:ea typeface="Calibri" panose="020F0502020204030204" pitchFamily="34" charset="0"/>
                <a:cs typeface="Arial"/>
              </a:rPr>
              <a:t>b) 7</a:t>
            </a:r>
            <a:endParaRPr lang="en-GB" sz="12800" spc="-15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15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pic>
        <p:nvPicPr>
          <p:cNvPr id="7" name="Picture 6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34D35BD-5161-3CC4-45B5-E46AC2527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68EB-6745-12DA-D40D-286EE66C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77CEC-4847-A4EA-92D2-09A1BC24A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and two children sitting outside&#10;&#10;Description automatically generated with low confidence">
            <a:extLst>
              <a:ext uri="{FF2B5EF4-FFF2-40B4-BE49-F238E27FC236}">
                <a16:creationId xmlns:a16="http://schemas.microsoft.com/office/drawing/2014/main" id="{0673B27B-9A5B-1656-B188-C3ACD019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6CCDFD-3A16-4CC8-A6AD-B338A4EB0C2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852D9F-09B6-8514-53D2-7E06EAE95AE0}"/>
              </a:ext>
            </a:extLst>
          </p:cNvPr>
          <p:cNvSpPr txBox="1">
            <a:spLocks/>
          </p:cNvSpPr>
          <p:nvPr/>
        </p:nvSpPr>
        <p:spPr>
          <a:xfrm>
            <a:off x="488748" y="365124"/>
            <a:ext cx="10807700" cy="620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lnSpc>
                <a:spcPct val="107000"/>
              </a:lnSpc>
              <a:buNone/>
            </a:pP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The people of Nepal represent many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languages, cultures and faiths. </a:t>
            </a:r>
            <a:br>
              <a:rPr lang="en-GB" sz="128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Below are just some of the religions </a:t>
            </a:r>
            <a:br>
              <a:rPr lang="en-GB" sz="128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followed in Nepal. Can you put them </a:t>
            </a:r>
            <a:br>
              <a:rPr lang="en-GB" sz="128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in order from most practiced to least?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a) Islam – 3 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b) Hinduism – 1 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Christianity – 4 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d) Buddhism – 2</a:t>
            </a:r>
            <a:r>
              <a:rPr lang="en-GB" sz="96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  (One mark for getting them all in the correct order!)</a:t>
            </a:r>
            <a:br>
              <a:rPr lang="en-GB" sz="9600" b="1" spc="-150">
                <a:latin typeface="Arial"/>
                <a:ea typeface="Calibri" panose="020F0502020204030204" pitchFamily="34" charset="0"/>
                <a:cs typeface="Arial"/>
              </a:rPr>
            </a:br>
            <a:endParaRPr lang="en-GB" sz="96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/>
            </a:endParaRPr>
          </a:p>
        </p:txBody>
      </p:sp>
      <p:pic>
        <p:nvPicPr>
          <p:cNvPr id="7" name="Picture 6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01CDC10A-564F-519A-DF08-D68090FFE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C7B2-5D17-1A09-23C1-60484CFE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1612-98F5-1F66-986C-5BB6299B4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feeding goats&#10;&#10;Description automatically generated with low confidence">
            <a:extLst>
              <a:ext uri="{FF2B5EF4-FFF2-40B4-BE49-F238E27FC236}">
                <a16:creationId xmlns:a16="http://schemas.microsoft.com/office/drawing/2014/main" id="{7D84A2EE-11D8-0D92-1EFD-4BC0F037F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9D1C8C-63D6-1B14-CF93-4751BAA8ABB1}"/>
              </a:ext>
            </a:extLst>
          </p:cNvPr>
          <p:cNvSpPr/>
          <p:nvPr/>
        </p:nvSpPr>
        <p:spPr>
          <a:xfrm>
            <a:off x="5564777" y="-1"/>
            <a:ext cx="6627223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60E1426-BB8A-7D49-55D1-40A8814EB5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" y="125134"/>
            <a:ext cx="1038198" cy="15655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18DC41-0033-0919-D13E-17FA810AF9A2}"/>
              </a:ext>
            </a:extLst>
          </p:cNvPr>
          <p:cNvSpPr txBox="1">
            <a:spLocks/>
          </p:cNvSpPr>
          <p:nvPr/>
        </p:nvSpPr>
        <p:spPr>
          <a:xfrm>
            <a:off x="5869599" y="500041"/>
            <a:ext cx="6115594" cy="4185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10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Monsoons, earthquakes and landslides can make life much harder for the most vulnerable in Nepal.</a:t>
            </a:r>
            <a:br>
              <a:rPr lang="en-GB" sz="110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10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Can you guess how much rain falls during monsoon season each year?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20 inches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37 inches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rgbClr val="92D050"/>
                </a:solidFill>
                <a:latin typeface="Arial"/>
                <a:ea typeface="Calibri" panose="020F0502020204030204" pitchFamily="34" charset="0"/>
                <a:cs typeface="Arial"/>
              </a:rPr>
              <a:t>c) 58 inches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0F69-055D-1356-8DC7-18E77D76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E8D2-BA29-CF1E-FF53-EE5FD247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wearing a pink hat&#10;&#10;Description automatically generated with medium confidence">
            <a:extLst>
              <a:ext uri="{FF2B5EF4-FFF2-40B4-BE49-F238E27FC236}">
                <a16:creationId xmlns:a16="http://schemas.microsoft.com/office/drawing/2014/main" id="{D61F5EA1-B78F-88DB-41AB-4C934B8AA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E8519663-E3E2-5E17-3869-68A484C99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4A62EC-362E-7338-FB03-5B9FDECC3DE6}"/>
              </a:ext>
            </a:extLst>
          </p:cNvPr>
          <p:cNvSpPr txBox="1">
            <a:spLocks/>
          </p:cNvSpPr>
          <p:nvPr/>
        </p:nvSpPr>
        <p:spPr>
          <a:xfrm>
            <a:off x="410371" y="365125"/>
            <a:ext cx="10807700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Question 5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Families in </a:t>
            </a:r>
            <a:r>
              <a:rPr lang="en-GB" sz="12800" b="1" spc="-15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village rely </a:t>
            </a:r>
            <a:br>
              <a:rPr lang="en-GB" sz="12800" b="1" spc="-150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on animal rearing to make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ends meet. Which animals are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you most likely to find in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village?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rgbClr val="92D050"/>
                </a:solidFill>
                <a:latin typeface="Arial"/>
                <a:ea typeface="Calibri" panose="020F0502020204030204" pitchFamily="34" charset="0"/>
                <a:cs typeface="Arial"/>
              </a:rPr>
              <a:t>a) Goats and buffalo</a:t>
            </a:r>
            <a:endParaRPr lang="en-GB" sz="12800" spc="-15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b) Goats and cows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Goats and sheep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d) Goats and pigs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4A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red hat&#10;&#10;Description automatically generated with low confidence">
            <a:extLst>
              <a:ext uri="{FF2B5EF4-FFF2-40B4-BE49-F238E27FC236}">
                <a16:creationId xmlns:a16="http://schemas.microsoft.com/office/drawing/2014/main" id="{CDDE20FC-2A0F-EAA0-2C94-245805E3F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194" y="-1"/>
            <a:ext cx="5085806" cy="6858001"/>
          </a:xfrm>
          <a:prstGeom prst="rect">
            <a:avLst/>
          </a:prstGeom>
        </p:spPr>
      </p:pic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9660634-D38A-A68C-5763-74C6A4192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08D073-7B66-7AC2-F295-1E183CBDB4A3}"/>
              </a:ext>
            </a:extLst>
          </p:cNvPr>
          <p:cNvSpPr txBox="1">
            <a:spLocks/>
          </p:cNvSpPr>
          <p:nvPr/>
        </p:nvSpPr>
        <p:spPr>
          <a:xfrm>
            <a:off x="410371" y="365125"/>
            <a:ext cx="6399732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Question 6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2800" b="1" spc="-15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Families in </a:t>
            </a:r>
            <a:r>
              <a:rPr lang="en-GB" sz="12800" b="1" spc="-15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 long for good schooling for their children. </a:t>
            </a:r>
            <a:br>
              <a:rPr lang="en-GB" sz="12800" b="1" spc="-150">
                <a:latin typeface="Arial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How many children from the poorest communities in Nepal currently reach national targets for literacy and maths?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rgbClr val="92D050"/>
                </a:solidFill>
                <a:latin typeface="Arial"/>
                <a:ea typeface="+mn-lt"/>
                <a:cs typeface="Arial"/>
              </a:rPr>
              <a:t>a) 12%</a:t>
            </a:r>
            <a:endParaRPr lang="en-US">
              <a:solidFill>
                <a:srgbClr val="92D050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b)  23%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c)  36%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2800" spc="-15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2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person, stone&#10;&#10;Description automatically generated">
            <a:extLst>
              <a:ext uri="{FF2B5EF4-FFF2-40B4-BE49-F238E27FC236}">
                <a16:creationId xmlns:a16="http://schemas.microsoft.com/office/drawing/2014/main" id="{8557CB4E-62B8-A3DB-8D18-982B21C8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868091" cy="6858001"/>
          </a:xfrm>
          <a:prstGeom prst="rect">
            <a:avLst/>
          </a:prstGeom>
        </p:spPr>
      </p:pic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B133199-CD69-17FB-3262-9EC9E8317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45" y="5078886"/>
            <a:ext cx="1038198" cy="1565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FFD7E0-0FF6-8F54-23AF-29DC03C87702}"/>
              </a:ext>
            </a:extLst>
          </p:cNvPr>
          <p:cNvSpPr txBox="1">
            <a:spLocks/>
          </p:cNvSpPr>
          <p:nvPr/>
        </p:nvSpPr>
        <p:spPr>
          <a:xfrm>
            <a:off x="5238205" y="426239"/>
            <a:ext cx="6487070" cy="6066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7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The people of Ghusel are amazing. They're created and loved by God. But how many households are there in </a:t>
            </a:r>
            <a:r>
              <a:rPr lang="en-GB" sz="12800" b="1" spc="-150" err="1">
                <a:solidFill>
                  <a:schemeClr val="bg1"/>
                </a:solidFill>
                <a:latin typeface="Arial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 village?</a:t>
            </a:r>
            <a:b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</a:br>
            <a:endParaRPr lang="en-GB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a) Over 100 households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rgbClr val="92D050"/>
                </a:solidFill>
                <a:latin typeface="Arial"/>
                <a:ea typeface="Calibri" panose="020F0502020204030204" pitchFamily="34" charset="0"/>
                <a:cs typeface="Arial"/>
              </a:rPr>
              <a:t>b) Over 400 households</a:t>
            </a:r>
            <a:endParaRPr lang="en-GB" sz="9600" spc="-15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Over 800 households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13FF-1C61-6600-02E2-23EECA3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3299-2612-6D7A-1602-3A5364E9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and a child standing in front of a group of animals&#10;&#10;Description automatically generated with low confidence">
            <a:extLst>
              <a:ext uri="{FF2B5EF4-FFF2-40B4-BE49-F238E27FC236}">
                <a16:creationId xmlns:a16="http://schemas.microsoft.com/office/drawing/2014/main" id="{64FD20E7-481D-E4CF-404B-F1420F168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A5B21-0858-91A9-AC04-F2585A7F2F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8E85E33-2495-945F-0253-3F34ED6149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245129"/>
            <a:ext cx="1038198" cy="1565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165BE-36BA-D088-1EC9-150548BCEA12}"/>
              </a:ext>
            </a:extLst>
          </p:cNvPr>
          <p:cNvSpPr txBox="1"/>
          <p:nvPr/>
        </p:nvSpPr>
        <p:spPr>
          <a:xfrm>
            <a:off x="525013" y="433159"/>
            <a:ext cx="6390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Enjoyed this quiz?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0B746-A1FC-6FF9-D892-1BA3A49CFBC3}"/>
              </a:ext>
            </a:extLst>
          </p:cNvPr>
          <p:cNvSpPr txBox="1">
            <a:spLocks/>
          </p:cNvSpPr>
          <p:nvPr/>
        </p:nvSpPr>
        <p:spPr>
          <a:xfrm>
            <a:off x="525012" y="1419532"/>
            <a:ext cx="7761737" cy="5073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 with the people of </a:t>
            </a:r>
            <a:r>
              <a:rPr lang="en-GB" sz="3600" b="1" spc="-1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Ghusel</a:t>
            </a:r>
            <a: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help them to achieve their </a:t>
            </a:r>
            <a:b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dream of transforming </a:t>
            </a:r>
            <a:b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village.</a:t>
            </a:r>
            <a:b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36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36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more at </a:t>
            </a:r>
            <a:r>
              <a:rPr lang="en-GB" sz="36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www.bmsworldmission.org/goodland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C95B5-9CA0-8420-6CF6-465612F9AF72}"/>
              </a:ext>
            </a:extLst>
          </p:cNvPr>
          <p:cNvSpPr txBox="1"/>
          <p:nvPr/>
        </p:nvSpPr>
        <p:spPr>
          <a:xfrm>
            <a:off x="7510514" y="6262031"/>
            <a:ext cx="488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Photo credit: ©Clive Thomas for BMS World Mission</a:t>
            </a:r>
          </a:p>
        </p:txBody>
      </p:sp>
    </p:spTree>
    <p:extLst>
      <p:ext uri="{BB962C8B-B14F-4D97-AF65-F5344CB8AC3E}">
        <p14:creationId xmlns:p14="http://schemas.microsoft.com/office/powerpoint/2010/main" val="33471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109F-633B-0156-085F-DE46A2B2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8" descr="A picture containing mountain, nature, valley, outdoor&#10;&#10;Description automatically generated">
            <a:extLst>
              <a:ext uri="{FF2B5EF4-FFF2-40B4-BE49-F238E27FC236}">
                <a16:creationId xmlns:a16="http://schemas.microsoft.com/office/drawing/2014/main" id="{B1CF8DA5-1A28-FA21-DBA0-82668BD8C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-302" y="0"/>
            <a:ext cx="12192908" cy="686033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234C75-9BF7-F726-C8A6-318073B8C2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2B7A1EEA-418F-0F26-685F-20AD9F3C69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16BE1B-5107-C785-0568-632A8B7EDB19}"/>
              </a:ext>
            </a:extLst>
          </p:cNvPr>
          <p:cNvSpPr txBox="1">
            <a:spLocks/>
          </p:cNvSpPr>
          <p:nvPr/>
        </p:nvSpPr>
        <p:spPr>
          <a:xfrm>
            <a:off x="692150" y="681037"/>
            <a:ext cx="10807700" cy="541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 of the world’s ten tallest mountains are found in Nepal’s beautiful and rugged mountain ranges.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can you guess which countries are home to the two tallest mountains </a:t>
            </a:r>
            <a:r>
              <a:rPr lang="en-GB" sz="12800" b="1" u="sng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found in Nepal?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India and Afghanistan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Peru and Tunisia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Bhutan and the USA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China and Pakistan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3896-81BB-5FC0-5FAE-BA242D73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icture containing grass, outdoor, sky, outdoor object&#10;&#10;Description automatically generated">
            <a:extLst>
              <a:ext uri="{FF2B5EF4-FFF2-40B4-BE49-F238E27FC236}">
                <a16:creationId xmlns:a16="http://schemas.microsoft.com/office/drawing/2014/main" id="{E6B417BB-F07F-EF46-EC7F-B721B2071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130" y="0"/>
            <a:ext cx="6479765" cy="685724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EBA23-B8B3-DFCB-B591-E02B318BF76E}"/>
              </a:ext>
            </a:extLst>
          </p:cNvPr>
          <p:cNvSpPr txBox="1">
            <a:spLocks/>
          </p:cNvSpPr>
          <p:nvPr/>
        </p:nvSpPr>
        <p:spPr>
          <a:xfrm>
            <a:off x="488748" y="365124"/>
            <a:ext cx="5223794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Ghusel village, featured in the </a:t>
            </a:r>
            <a:r>
              <a:rPr lang="en-GB" sz="12800" b="1" i="1" spc="-150">
                <a:solidFill>
                  <a:schemeClr val="bg1"/>
                </a:solidFill>
                <a:latin typeface="Arial"/>
                <a:cs typeface="Arial"/>
              </a:rPr>
              <a:t>Good Land </a:t>
            </a: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appeal, is located 2,200 metres above sea level. </a:t>
            </a:r>
            <a:b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How many Eiffel Towers, stacked on top of each other, would you need to reach that height?</a:t>
            </a:r>
            <a:endParaRPr lang="en-GB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a) 4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b) 7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15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pic>
        <p:nvPicPr>
          <p:cNvPr id="7" name="Picture 6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34D35BD-5161-3CC4-45B5-E46AC2527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68EB-6745-12DA-D40D-286EE66C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77CEC-4847-A4EA-92D2-09A1BC24A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and two children sitting outside&#10;&#10;Description automatically generated with low confidence">
            <a:extLst>
              <a:ext uri="{FF2B5EF4-FFF2-40B4-BE49-F238E27FC236}">
                <a16:creationId xmlns:a16="http://schemas.microsoft.com/office/drawing/2014/main" id="{0673B27B-9A5B-1656-B188-C3ACD019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6CCDFD-3A16-4CC8-A6AD-B338A4EB0C2A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852D9F-09B6-8514-53D2-7E06EAE95AE0}"/>
              </a:ext>
            </a:extLst>
          </p:cNvPr>
          <p:cNvSpPr txBox="1">
            <a:spLocks/>
          </p:cNvSpPr>
          <p:nvPr/>
        </p:nvSpPr>
        <p:spPr>
          <a:xfrm>
            <a:off x="488748" y="365124"/>
            <a:ext cx="10807700" cy="541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people of Nepal represent many </a:t>
            </a:r>
            <a:b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languages, cultures and faiths. </a:t>
            </a:r>
            <a:b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Below are just some of the religions </a:t>
            </a:r>
            <a:b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followed in Nepal. Can you put them </a:t>
            </a:r>
            <a:b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from most practiced to least?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Islam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Hinduism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Christianity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Buddhism</a:t>
            </a:r>
          </a:p>
          <a:p>
            <a:endParaRPr lang="en-GB"/>
          </a:p>
        </p:txBody>
      </p:sp>
      <p:pic>
        <p:nvPicPr>
          <p:cNvPr id="7" name="Picture 6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01CDC10A-564F-519A-DF08-D68090FFE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C7B2-5D17-1A09-23C1-60484CFE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1612-98F5-1F66-986C-5BB6299B4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feeding goats&#10;&#10;Description automatically generated with low confidence">
            <a:extLst>
              <a:ext uri="{FF2B5EF4-FFF2-40B4-BE49-F238E27FC236}">
                <a16:creationId xmlns:a16="http://schemas.microsoft.com/office/drawing/2014/main" id="{7D84A2EE-11D8-0D92-1EFD-4BC0F037F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9D1C8C-63D6-1B14-CF93-4751BAA8ABB1}"/>
              </a:ext>
            </a:extLst>
          </p:cNvPr>
          <p:cNvSpPr/>
          <p:nvPr/>
        </p:nvSpPr>
        <p:spPr>
          <a:xfrm>
            <a:off x="5564777" y="-1"/>
            <a:ext cx="6627223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60E1426-BB8A-7D49-55D1-40A8814EB5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4" y="125134"/>
            <a:ext cx="1038198" cy="156555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18DC41-0033-0919-D13E-17FA810AF9A2}"/>
              </a:ext>
            </a:extLst>
          </p:cNvPr>
          <p:cNvSpPr txBox="1">
            <a:spLocks/>
          </p:cNvSpPr>
          <p:nvPr/>
        </p:nvSpPr>
        <p:spPr>
          <a:xfrm>
            <a:off x="5869599" y="500041"/>
            <a:ext cx="6115594" cy="4185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10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Monsoons, earthquakes and landslides can make life much harder for the most vulnerable in Nepal.</a:t>
            </a:r>
            <a:br>
              <a:rPr lang="en-GB" sz="110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1000" b="1" spc="-1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Can you guess how much rain falls during monsoon season each year?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20 inches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37 inches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58 inches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0F69-055D-1356-8DC7-18E77D76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E8D2-BA29-CF1E-FF53-EE5FD247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person wearing a pink hat&#10;&#10;Description automatically generated with medium confidence">
            <a:extLst>
              <a:ext uri="{FF2B5EF4-FFF2-40B4-BE49-F238E27FC236}">
                <a16:creationId xmlns:a16="http://schemas.microsoft.com/office/drawing/2014/main" id="{D61F5EA1-B78F-88DB-41AB-4C934B8AA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E8519663-E3E2-5E17-3869-68A484C99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4A62EC-362E-7338-FB03-5B9FDECC3DE6}"/>
              </a:ext>
            </a:extLst>
          </p:cNvPr>
          <p:cNvSpPr txBox="1">
            <a:spLocks/>
          </p:cNvSpPr>
          <p:nvPr/>
        </p:nvSpPr>
        <p:spPr>
          <a:xfrm>
            <a:off x="410371" y="365125"/>
            <a:ext cx="10807700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Question 5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Families in </a:t>
            </a:r>
            <a:r>
              <a:rPr lang="en-GB" sz="12800" b="1" spc="-15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village rely </a:t>
            </a:r>
            <a:br>
              <a:rPr lang="en-GB" sz="12800" b="1" spc="-150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on animal rearing to make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ends meet. Which animals are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you most likely to find in </a:t>
            </a:r>
            <a:b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GB" sz="12800" b="1" spc="-15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 village?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a) Goats and buffalo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b) Goats and cows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Goats and sheep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d) Goats and pigs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4A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red hat&#10;&#10;Description automatically generated with low confidence">
            <a:extLst>
              <a:ext uri="{FF2B5EF4-FFF2-40B4-BE49-F238E27FC236}">
                <a16:creationId xmlns:a16="http://schemas.microsoft.com/office/drawing/2014/main" id="{CDDE20FC-2A0F-EAA0-2C94-245805E3F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194" y="-1"/>
            <a:ext cx="5085806" cy="6858001"/>
          </a:xfrm>
          <a:prstGeom prst="rect">
            <a:avLst/>
          </a:prstGeom>
        </p:spPr>
      </p:pic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9660634-D38A-A68C-5763-74C6A4192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5136036"/>
            <a:ext cx="1038198" cy="1565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08D073-7B66-7AC2-F295-1E183CBDB4A3}"/>
              </a:ext>
            </a:extLst>
          </p:cNvPr>
          <p:cNvSpPr txBox="1">
            <a:spLocks/>
          </p:cNvSpPr>
          <p:nvPr/>
        </p:nvSpPr>
        <p:spPr>
          <a:xfrm>
            <a:off x="410371" y="365125"/>
            <a:ext cx="6399732" cy="54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Question 6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2800" b="1" spc="-15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Families in </a:t>
            </a:r>
            <a:r>
              <a:rPr lang="en-GB" sz="12800" b="1" spc="-150" err="1">
                <a:solidFill>
                  <a:schemeClr val="bg1"/>
                </a:solidFill>
                <a:latin typeface="Arial"/>
                <a:ea typeface="+mn-lt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 long for good schooling for their children. </a:t>
            </a:r>
            <a:br>
              <a:rPr lang="en-GB" sz="12800" b="1" spc="-150">
                <a:latin typeface="Arial"/>
                <a:cs typeface="Arial"/>
              </a:rPr>
            </a:br>
            <a:r>
              <a:rPr lang="en-GB" sz="12800" b="1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How many children from the poorest communities in Nepal currently reach national targets for literacy and maths?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a) 12%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b)  23%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+mn-lt"/>
                <a:cs typeface="Arial"/>
              </a:rPr>
              <a:t>c)  36%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lnSpc>
                <a:spcPct val="107000"/>
              </a:lnSpc>
              <a:buNone/>
            </a:pPr>
            <a:endParaRPr lang="en-GB" sz="12800" spc="-15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8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person, stone&#10;&#10;Description automatically generated">
            <a:extLst>
              <a:ext uri="{FF2B5EF4-FFF2-40B4-BE49-F238E27FC236}">
                <a16:creationId xmlns:a16="http://schemas.microsoft.com/office/drawing/2014/main" id="{8557CB4E-62B8-A3DB-8D18-982B21C8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868091" cy="6858001"/>
          </a:xfrm>
          <a:prstGeom prst="rect">
            <a:avLst/>
          </a:prstGeom>
        </p:spPr>
      </p:pic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8B133199-CD69-17FB-3262-9EC9E8317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45" y="5078886"/>
            <a:ext cx="1038198" cy="15655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FFD7E0-0FF6-8F54-23AF-29DC03C87702}"/>
              </a:ext>
            </a:extLst>
          </p:cNvPr>
          <p:cNvSpPr txBox="1">
            <a:spLocks/>
          </p:cNvSpPr>
          <p:nvPr/>
        </p:nvSpPr>
        <p:spPr>
          <a:xfrm>
            <a:off x="5238205" y="426239"/>
            <a:ext cx="6487070" cy="6066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12800" b="1" spc="-15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7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b="1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The people of Ghusel are amazing. They're created and loved by God. But how many households are there in </a:t>
            </a:r>
            <a:r>
              <a:rPr lang="en-GB" sz="12800" b="1" spc="-150" err="1">
                <a:solidFill>
                  <a:schemeClr val="bg1"/>
                </a:solidFill>
                <a:latin typeface="Arial"/>
                <a:cs typeface="Arial"/>
              </a:rPr>
              <a:t>Ghusel</a:t>
            </a:r>
            <a: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  <a:t> village?</a:t>
            </a:r>
            <a:br>
              <a:rPr lang="en-GB" sz="12800" b="1" spc="-150">
                <a:solidFill>
                  <a:schemeClr val="bg1"/>
                </a:solidFill>
                <a:latin typeface="Arial"/>
                <a:cs typeface="Arial"/>
              </a:rPr>
            </a:br>
            <a:endParaRPr lang="en-GB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a) Over 100 households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b) Over 400 households</a:t>
            </a:r>
            <a:endParaRPr lang="en-GB" sz="96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12800" spc="-15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c) Over 800 households</a:t>
            </a: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2800" spc="-15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F582-D61A-760B-28F6-906D516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8EC9-EA97-577A-9248-4A761E7D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3CC383F-2E61-51FD-0F1B-27CB7D49C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AA1937-6F5A-4070-5D78-6F87A2FA10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3ABFE-78E0-D1F1-D692-25889CF3EA3D}"/>
              </a:ext>
            </a:extLst>
          </p:cNvPr>
          <p:cNvSpPr txBox="1"/>
          <p:nvPr/>
        </p:nvSpPr>
        <p:spPr>
          <a:xfrm>
            <a:off x="3581054" y="3210290"/>
            <a:ext cx="495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answers!</a:t>
            </a:r>
          </a:p>
        </p:txBody>
      </p:sp>
      <p:pic>
        <p:nvPicPr>
          <p:cNvPr id="7" name="Picture 6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BF4DD0F0-7D60-206E-C0DF-B464E19BF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995" y="245129"/>
            <a:ext cx="1038198" cy="15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0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B725B14A0634986408BE87C8651A8" ma:contentTypeVersion="18" ma:contentTypeDescription="Create a new document." ma:contentTypeScope="" ma:versionID="2ad6b2fdde9494b6fccd9dee117394d4">
  <xsd:schema xmlns:xsd="http://www.w3.org/2001/XMLSchema" xmlns:xs="http://www.w3.org/2001/XMLSchema" xmlns:p="http://schemas.microsoft.com/office/2006/metadata/properties" xmlns:ns2="0bf8e561-faf8-47d1-9a4f-b313cdc94a3c" xmlns:ns3="0b7ae917-33e5-4d7d-9ba2-273177014d95" targetNamespace="http://schemas.microsoft.com/office/2006/metadata/properties" ma:root="true" ma:fieldsID="989e2768e84fc00b69dde9b8f4d26185" ns2:_="" ns3:_="">
    <xsd:import namespace="0bf8e561-faf8-47d1-9a4f-b313cdc94a3c"/>
    <xsd:import namespace="0b7ae917-33e5-4d7d-9ba2-273177014d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8e561-faf8-47d1-9a4f-b313cdc94a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d868f3b-47b8-424a-b4f4-0a072a9e1928}" ma:internalName="TaxCatchAll" ma:showField="CatchAllData" ma:web="0bf8e561-faf8-47d1-9a4f-b313cdc94a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ae917-33e5-4d7d-9ba2-273177014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f31164-ab27-43e1-b3a7-22e5b811c3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f8e561-faf8-47d1-9a4f-b313cdc94a3c">COMMS-1999689070-1756214</_dlc_DocId>
    <_dlc_DocIdUrl xmlns="0bf8e561-faf8-47d1-9a4f-b313cdc94a3c">
      <Url>https://bmsworldmission.sharepoint.com/sites/comms/_layouts/15/DocIdRedir.aspx?ID=COMMS-1999689070-1756214</Url>
      <Description>COMMS-1999689070-1756214</Description>
    </_dlc_DocIdUrl>
    <TaxCatchAll xmlns="0bf8e561-faf8-47d1-9a4f-b313cdc94a3c" xsi:nil="true"/>
    <lcf76f155ced4ddcb4097134ff3c332f xmlns="0b7ae917-33e5-4d7d-9ba2-273177014d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B980CE-FFA3-4977-A510-A7E69C1DBB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A76566-B9C1-446C-9772-3E6C7C70ADA5}">
  <ds:schemaRefs>
    <ds:schemaRef ds:uri="0b7ae917-33e5-4d7d-9ba2-273177014d95"/>
    <ds:schemaRef ds:uri="0bf8e561-faf8-47d1-9a4f-b313cdc94a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E32F83-3BD6-4677-A9DA-C8F2FDA1FAE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768FCA5-F13E-484E-8323-F5DAC73C27A3}">
  <ds:schemaRefs>
    <ds:schemaRef ds:uri="0b7ae917-33e5-4d7d-9ba2-273177014d95"/>
    <ds:schemaRef ds:uri="0bf8e561-faf8-47d1-9a4f-b313cdc94a3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Widescreen</PresentationFormat>
  <Paragraphs>107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Mutton</dc:creator>
  <cp:lastModifiedBy>Ruth Whiter</cp:lastModifiedBy>
  <cp:revision>1</cp:revision>
  <dcterms:created xsi:type="dcterms:W3CDTF">2022-07-18T14:41:27Z</dcterms:created>
  <dcterms:modified xsi:type="dcterms:W3CDTF">2022-07-29T15:13:08Z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0x010100E1DB725B14A0634986408BE87C8651A8</vt:lpwstr>
  </property>
  <property fmtid="{D5CDD505-2E9C-101B-9397-08002B2CF9AE}" pid="3" name="_dlc_DocIdItemGuid">
    <vt:lpwstr>3f45c004-37d9-4091-b69d-a516948a492e</vt:lpwstr>
  </property>
  <property fmtid="{D5CDD505-2E9C-101B-9397-08002B2CF9AE}" pid="4" name="MediaServiceImageTags">
    <vt:lpwstr/>
  </property>
</Properties>
</file>