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 id="2147483671" r:id="rId7"/>
  </p:sldMasterIdLst>
  <p:notesMasterIdLst>
    <p:notesMasterId r:id="rId15"/>
  </p:notesMasterIdLst>
  <p:sldIdLst>
    <p:sldId id="256" r:id="rId8"/>
    <p:sldId id="260" r:id="rId9"/>
    <p:sldId id="272" r:id="rId10"/>
    <p:sldId id="263" r:id="rId11"/>
    <p:sldId id="271" r:id="rId12"/>
    <p:sldId id="273"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2" autoAdjust="0"/>
    <p:restoredTop sz="94660"/>
  </p:normalViewPr>
  <p:slideViewPr>
    <p:cSldViewPr snapToGrid="0" snapToObjects="1">
      <p:cViewPr varScale="1">
        <p:scale>
          <a:sx n="108" d="100"/>
          <a:sy n="108" d="100"/>
        </p:scale>
        <p:origin x="145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48205-E95F-4ECA-AC9D-47C0DDCAAD89}" type="datetimeFigureOut">
              <a:rPr lang="en-GB" smtClean="0"/>
              <a:t>02/03/2018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8AF4C-0977-488B-B01E-5C8A9D97D05D}" type="slidenum">
              <a:rPr lang="en-GB" smtClean="0"/>
              <a:t>‹#›</a:t>
            </a:fld>
            <a:endParaRPr lang="en-GB"/>
          </a:p>
        </p:txBody>
      </p:sp>
    </p:spTree>
    <p:extLst>
      <p:ext uri="{BB962C8B-B14F-4D97-AF65-F5344CB8AC3E}">
        <p14:creationId xmlns:p14="http://schemas.microsoft.com/office/powerpoint/2010/main" val="330042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Nawab was begging outside a horse racing track when the BMS-supported Street Servants met him. After meeting with his parents, the team invited Nawab to come to the street school, along with his two sisters. He excelled. Thanks to the school, Nawab’s life has changed dramatically. Along with seven other children who were taught by BMS-supported teachers in Kolkata, he’s now in a government school. Sat in a busy classroom of children in school uniform, after a life without much structure, the adjustment has not been easy. But now, Nawab has the opportunity of a full education. A way off the streets.</a:t>
            </a:r>
            <a:endParaRPr lang="en-GB" dirty="0"/>
          </a:p>
        </p:txBody>
      </p:sp>
      <p:sp>
        <p:nvSpPr>
          <p:cNvPr id="4" name="Slide Number Placeholder 3"/>
          <p:cNvSpPr>
            <a:spLocks noGrp="1"/>
          </p:cNvSpPr>
          <p:nvPr>
            <p:ph type="sldNum" sz="quarter" idx="10"/>
          </p:nvPr>
        </p:nvSpPr>
        <p:spPr/>
        <p:txBody>
          <a:bodyPr/>
          <a:lstStyle/>
          <a:p>
            <a:fld id="{C038AF4C-0977-488B-B01E-5C8A9D97D05D}" type="slidenum">
              <a:rPr lang="en-GB" smtClean="0"/>
              <a:t>5</a:t>
            </a:fld>
            <a:endParaRPr lang="en-GB"/>
          </a:p>
        </p:txBody>
      </p:sp>
    </p:spTree>
    <p:extLst>
      <p:ext uri="{BB962C8B-B14F-4D97-AF65-F5344CB8AC3E}">
        <p14:creationId xmlns:p14="http://schemas.microsoft.com/office/powerpoint/2010/main" val="65920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415006" cy="1470025"/>
          </a:xfrm>
        </p:spPr>
        <p:txBody>
          <a:bodyPr/>
          <a:lstStyle/>
          <a:p>
            <a:r>
              <a:rPr lang="en-US"/>
              <a:t>Click to edit Master title style</a:t>
            </a:r>
          </a:p>
        </p:txBody>
      </p:sp>
      <p:sp>
        <p:nvSpPr>
          <p:cNvPr id="3" name="Subtitle 2"/>
          <p:cNvSpPr>
            <a:spLocks noGrp="1"/>
          </p:cNvSpPr>
          <p:nvPr>
            <p:ph type="subTitle" idx="1"/>
          </p:nvPr>
        </p:nvSpPr>
        <p:spPr>
          <a:xfrm>
            <a:off x="457200" y="3886200"/>
            <a:ext cx="841500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04F27C-B5AE-5C46-8865-125C4EA7EC9E}"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371860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D04F27C-B5AE-5C46-8865-125C4EA7EC9E}"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31410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69839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33815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69839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33815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D04F27C-B5AE-5C46-8865-125C4EA7EC9E}"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30300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04F27C-B5AE-5C46-8865-125C4EA7EC9E}"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83087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4F27C-B5AE-5C46-8865-125C4EA7EC9E}"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55279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4F27C-B5AE-5C46-8865-125C4EA7EC9E}"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363085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04F27C-B5AE-5C46-8865-125C4EA7EC9E}"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173671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9839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3815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39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3815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04F27C-B5AE-5C46-8865-125C4EA7EC9E}"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79286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04F27C-B5AE-5C46-8865-125C4EA7EC9E}"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166781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4F27C-B5AE-5C46-8865-125C4EA7EC9E}"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311470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18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415006"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457200" y="3886200"/>
            <a:ext cx="841500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D04F27C-B5AE-5C46-8865-125C4EA7EC9E}"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336384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D04F27C-B5AE-5C46-8865-125C4EA7EC9E}"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60443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9" name="purple bar.jpg"/>
          <p:cNvPicPr/>
          <p:nvPr/>
        </p:nvPicPr>
        <p:blipFill>
          <a:blip r:embed="rId9" cstate="email">
            <a:extLst>
              <a:ext uri="{28A0092B-C50C-407E-A947-70E740481C1C}">
                <a14:useLocalDpi xmlns:a14="http://schemas.microsoft.com/office/drawing/2010/main"/>
              </a:ext>
            </a:extLst>
          </a:blip>
          <a:stretch>
            <a:fillRect/>
          </a:stretch>
        </p:blipFill>
        <p:spPr>
          <a:xfrm>
            <a:off x="0" y="6545114"/>
            <a:ext cx="9144001" cy="331428"/>
          </a:xfrm>
          <a:prstGeom prst="rect">
            <a:avLst/>
          </a:prstGeom>
          <a:ln w="3175">
            <a:miter lim="400000"/>
          </a:ln>
        </p:spPr>
      </p:pic>
      <p:sp>
        <p:nvSpPr>
          <p:cNvPr id="2" name="Title Placeholder 1"/>
          <p:cNvSpPr>
            <a:spLocks noGrp="1"/>
          </p:cNvSpPr>
          <p:nvPr>
            <p:ph type="title"/>
          </p:nvPr>
        </p:nvSpPr>
        <p:spPr>
          <a:xfrm>
            <a:off x="457200" y="274638"/>
            <a:ext cx="6881586"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415007"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578679"/>
            <a:ext cx="2133600" cy="279322"/>
          </a:xfrm>
          <a:prstGeom prst="rect">
            <a:avLst/>
          </a:prstGeom>
        </p:spPr>
        <p:txBody>
          <a:bodyPr vert="horz" lIns="91440" tIns="45720" rIns="91440" bIns="45720" rtlCol="0" anchor="ctr"/>
          <a:lstStyle>
            <a:lvl1pPr algn="l">
              <a:defRPr sz="1200">
                <a:solidFill>
                  <a:schemeClr val="bg1"/>
                </a:solidFill>
                <a:latin typeface="Arial"/>
              </a:defRPr>
            </a:lvl1pPr>
          </a:lstStyle>
          <a:p>
            <a:fld id="{5D04F27C-B5AE-5C46-8865-125C4EA7EC9E}" type="datetimeFigureOut">
              <a:rPr lang="en-US" smtClean="0"/>
              <a:pPr/>
              <a:t>3/2/2018</a:t>
            </a:fld>
            <a:endParaRPr lang="en-US" dirty="0"/>
          </a:p>
        </p:txBody>
      </p:sp>
      <p:sp>
        <p:nvSpPr>
          <p:cNvPr id="5" name="Footer Placeholder 4"/>
          <p:cNvSpPr>
            <a:spLocks noGrp="1"/>
          </p:cNvSpPr>
          <p:nvPr>
            <p:ph type="ftr" sz="quarter" idx="3"/>
          </p:nvPr>
        </p:nvSpPr>
        <p:spPr>
          <a:xfrm>
            <a:off x="3124200" y="6578679"/>
            <a:ext cx="2895600" cy="279322"/>
          </a:xfrm>
          <a:prstGeom prst="rect">
            <a:avLst/>
          </a:prstGeom>
        </p:spPr>
        <p:txBody>
          <a:bodyPr vert="horz" lIns="91440" tIns="45720" rIns="91440" bIns="45720" rtlCol="0" anchor="ctr"/>
          <a:lstStyle>
            <a:lvl1pPr algn="ctr">
              <a:defRPr sz="1200">
                <a:solidFill>
                  <a:schemeClr val="bg1"/>
                </a:solidFill>
                <a:latin typeface="Arial"/>
              </a:defRPr>
            </a:lvl1pPr>
          </a:lstStyle>
          <a:p>
            <a:endParaRPr lang="en-US" dirty="0"/>
          </a:p>
        </p:txBody>
      </p:sp>
      <p:sp>
        <p:nvSpPr>
          <p:cNvPr id="6" name="Slide Number Placeholder 5"/>
          <p:cNvSpPr>
            <a:spLocks noGrp="1"/>
          </p:cNvSpPr>
          <p:nvPr>
            <p:ph type="sldNum" sz="quarter" idx="4"/>
          </p:nvPr>
        </p:nvSpPr>
        <p:spPr>
          <a:xfrm>
            <a:off x="6553199" y="6578679"/>
            <a:ext cx="2319007" cy="279322"/>
          </a:xfrm>
          <a:prstGeom prst="rect">
            <a:avLst/>
          </a:prstGeom>
        </p:spPr>
        <p:txBody>
          <a:bodyPr vert="horz" lIns="91440" tIns="45720" rIns="91440" bIns="45720" rtlCol="0" anchor="ctr"/>
          <a:lstStyle>
            <a:lvl1pPr algn="r">
              <a:defRPr sz="1200">
                <a:solidFill>
                  <a:schemeClr val="bg1"/>
                </a:solidFill>
                <a:latin typeface="Arial"/>
              </a:defRPr>
            </a:lvl1pPr>
          </a:lstStyle>
          <a:p>
            <a:fld id="{C1289F96-14F8-084C-8B90-A173B73188A6}" type="slidenum">
              <a:rPr lang="en-US" smtClean="0"/>
              <a:pPr/>
              <a:t>‹#›</a:t>
            </a:fld>
            <a:endParaRPr lang="en-US" dirty="0"/>
          </a:p>
        </p:txBody>
      </p:sp>
      <p:pic>
        <p:nvPicPr>
          <p:cNvPr id="17" name="BMS TAB DOWN - With Bleed.jpg"/>
          <p:cNvPicPr/>
          <p:nvPr/>
        </p:nvPicPr>
        <p:blipFill>
          <a:blip r:embed="rId10" cstate="email">
            <a:extLst>
              <a:ext uri="{28A0092B-C50C-407E-A947-70E740481C1C}">
                <a14:useLocalDpi xmlns:a14="http://schemas.microsoft.com/office/drawing/2010/main"/>
              </a:ext>
            </a:extLst>
          </a:blip>
          <a:stretch>
            <a:fillRect/>
          </a:stretch>
        </p:blipFill>
        <p:spPr>
          <a:xfrm>
            <a:off x="8065169" y="0"/>
            <a:ext cx="807038" cy="1438425"/>
          </a:xfrm>
          <a:prstGeom prst="rect">
            <a:avLst/>
          </a:prstGeom>
          <a:ln w="3175">
            <a:miter lim="400000"/>
          </a:ln>
        </p:spPr>
      </p:pic>
    </p:spTree>
    <p:extLst>
      <p:ext uri="{BB962C8B-B14F-4D97-AF65-F5344CB8AC3E}">
        <p14:creationId xmlns:p14="http://schemas.microsoft.com/office/powerpoint/2010/main" val="1879009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urple bar.jpg"/>
          <p:cNvPicPr/>
          <p:nvPr/>
        </p:nvPicPr>
        <p:blipFill>
          <a:blip r:embed="rId4" cstate="email">
            <a:extLst>
              <a:ext uri="{28A0092B-C50C-407E-A947-70E740481C1C}">
                <a14:useLocalDpi xmlns:a14="http://schemas.microsoft.com/office/drawing/2010/main"/>
              </a:ext>
            </a:extLst>
          </a:blip>
          <a:stretch>
            <a:fillRect/>
          </a:stretch>
        </p:blipFill>
        <p:spPr>
          <a:xfrm>
            <a:off x="0" y="6545114"/>
            <a:ext cx="9144001" cy="331428"/>
          </a:xfrm>
          <a:prstGeom prst="rect">
            <a:avLst/>
          </a:prstGeom>
          <a:ln w="3175">
            <a:miter lim="400000"/>
          </a:ln>
        </p:spPr>
      </p:pic>
      <p:pic>
        <p:nvPicPr>
          <p:cNvPr id="9" name="BMS logo FULL COLOUR BLOCK.jpg"/>
          <p:cNvPicPr/>
          <p:nvPr/>
        </p:nvPicPr>
        <p:blipFill>
          <a:blip r:embed="rId5" cstate="email">
            <a:extLst>
              <a:ext uri="{28A0092B-C50C-407E-A947-70E740481C1C}">
                <a14:useLocalDpi xmlns:a14="http://schemas.microsoft.com/office/drawing/2010/main"/>
              </a:ext>
            </a:extLst>
          </a:blip>
          <a:stretch>
            <a:fillRect/>
          </a:stretch>
        </p:blipFill>
        <p:spPr>
          <a:xfrm>
            <a:off x="3531560" y="1487714"/>
            <a:ext cx="2080881" cy="3320144"/>
          </a:xfrm>
          <a:prstGeom prst="rect">
            <a:avLst/>
          </a:prstGeom>
          <a:ln w="3175">
            <a:miter lim="400000"/>
          </a:ln>
        </p:spPr>
      </p:pic>
    </p:spTree>
    <p:extLst>
      <p:ext uri="{BB962C8B-B14F-4D97-AF65-F5344CB8AC3E}">
        <p14:creationId xmlns:p14="http://schemas.microsoft.com/office/powerpoint/2010/main" val="323278769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9" name="purple bar.jpg"/>
          <p:cNvPicPr/>
          <p:nvPr/>
        </p:nvPicPr>
        <p:blipFill>
          <a:blip r:embed="rId9" cstate="email">
            <a:extLst>
              <a:ext uri="{28A0092B-C50C-407E-A947-70E740481C1C}">
                <a14:useLocalDpi xmlns:a14="http://schemas.microsoft.com/office/drawing/2010/main"/>
              </a:ext>
            </a:extLst>
          </a:blip>
          <a:stretch>
            <a:fillRect/>
          </a:stretch>
        </p:blipFill>
        <p:spPr>
          <a:xfrm>
            <a:off x="0" y="6545114"/>
            <a:ext cx="9144001" cy="331428"/>
          </a:xfrm>
          <a:prstGeom prst="rect">
            <a:avLst/>
          </a:prstGeom>
          <a:ln w="3175">
            <a:miter lim="400000"/>
          </a:ln>
        </p:spPr>
      </p:pic>
      <p:sp>
        <p:nvSpPr>
          <p:cNvPr id="2" name="Title Placeholder 1"/>
          <p:cNvSpPr>
            <a:spLocks noGrp="1"/>
          </p:cNvSpPr>
          <p:nvPr>
            <p:ph type="title"/>
          </p:nvPr>
        </p:nvSpPr>
        <p:spPr>
          <a:xfrm>
            <a:off x="457200" y="274638"/>
            <a:ext cx="8415006"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199" y="1600200"/>
            <a:ext cx="8415007"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578679"/>
            <a:ext cx="2133600" cy="279322"/>
          </a:xfrm>
          <a:prstGeom prst="rect">
            <a:avLst/>
          </a:prstGeom>
        </p:spPr>
        <p:txBody>
          <a:bodyPr vert="horz" lIns="91440" tIns="45720" rIns="91440" bIns="45720" rtlCol="0" anchor="ctr"/>
          <a:lstStyle>
            <a:lvl1pPr algn="l">
              <a:defRPr sz="1200">
                <a:solidFill>
                  <a:schemeClr val="bg1"/>
                </a:solidFill>
                <a:latin typeface="Arial"/>
              </a:defRPr>
            </a:lvl1pPr>
          </a:lstStyle>
          <a:p>
            <a:fld id="{5D04F27C-B5AE-5C46-8865-125C4EA7EC9E}" type="datetimeFigureOut">
              <a:rPr lang="en-US" smtClean="0"/>
              <a:pPr/>
              <a:t>3/2/2018</a:t>
            </a:fld>
            <a:endParaRPr lang="en-US" dirty="0"/>
          </a:p>
        </p:txBody>
      </p:sp>
      <p:sp>
        <p:nvSpPr>
          <p:cNvPr id="5" name="Footer Placeholder 4"/>
          <p:cNvSpPr>
            <a:spLocks noGrp="1"/>
          </p:cNvSpPr>
          <p:nvPr>
            <p:ph type="ftr" sz="quarter" idx="3"/>
          </p:nvPr>
        </p:nvSpPr>
        <p:spPr>
          <a:xfrm>
            <a:off x="3124200" y="6578679"/>
            <a:ext cx="2895600" cy="279322"/>
          </a:xfrm>
          <a:prstGeom prst="rect">
            <a:avLst/>
          </a:prstGeom>
        </p:spPr>
        <p:txBody>
          <a:bodyPr vert="horz" lIns="91440" tIns="45720" rIns="91440" bIns="45720" rtlCol="0" anchor="ctr"/>
          <a:lstStyle>
            <a:lvl1pPr algn="ctr">
              <a:defRPr sz="1200">
                <a:solidFill>
                  <a:schemeClr val="bg1"/>
                </a:solidFill>
                <a:latin typeface="Arial"/>
              </a:defRPr>
            </a:lvl1pPr>
          </a:lstStyle>
          <a:p>
            <a:endParaRPr lang="en-US" dirty="0"/>
          </a:p>
        </p:txBody>
      </p:sp>
      <p:sp>
        <p:nvSpPr>
          <p:cNvPr id="6" name="Slide Number Placeholder 5"/>
          <p:cNvSpPr>
            <a:spLocks noGrp="1"/>
          </p:cNvSpPr>
          <p:nvPr>
            <p:ph type="sldNum" sz="quarter" idx="4"/>
          </p:nvPr>
        </p:nvSpPr>
        <p:spPr>
          <a:xfrm>
            <a:off x="6553199" y="6578679"/>
            <a:ext cx="2319007" cy="279322"/>
          </a:xfrm>
          <a:prstGeom prst="rect">
            <a:avLst/>
          </a:prstGeom>
        </p:spPr>
        <p:txBody>
          <a:bodyPr vert="horz" lIns="91440" tIns="45720" rIns="91440" bIns="45720" rtlCol="0" anchor="ctr"/>
          <a:lstStyle>
            <a:lvl1pPr algn="r">
              <a:defRPr sz="1200">
                <a:solidFill>
                  <a:schemeClr val="bg1"/>
                </a:solidFill>
                <a:latin typeface="Arial"/>
              </a:defRPr>
            </a:lvl1pPr>
          </a:lstStyle>
          <a:p>
            <a:fld id="{C1289F96-14F8-084C-8B90-A173B73188A6}" type="slidenum">
              <a:rPr lang="en-US" smtClean="0"/>
              <a:pPr/>
              <a:t>‹#›</a:t>
            </a:fld>
            <a:endParaRPr lang="en-US" dirty="0"/>
          </a:p>
        </p:txBody>
      </p:sp>
    </p:spTree>
    <p:extLst>
      <p:ext uri="{BB962C8B-B14F-4D97-AF65-F5344CB8AC3E}">
        <p14:creationId xmlns:p14="http://schemas.microsoft.com/office/powerpoint/2010/main" val="18926425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l"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https://www.bmsworldmission.org/giv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34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709ACB-5678-4BD7-8459-DD8D6FF9CBB1}"/>
              </a:ext>
            </a:extLst>
          </p:cNvPr>
          <p:cNvPicPr>
            <a:picLocks noChangeAspect="1"/>
          </p:cNvPicPr>
          <p:nvPr/>
        </p:nvPicPr>
        <p:blipFill rotWithShape="1">
          <a:blip r:embed="rId2"/>
          <a:srcRect l="24037" t="39376" b="3410"/>
          <a:stretch/>
        </p:blipFill>
        <p:spPr>
          <a:xfrm>
            <a:off x="0" y="1677798"/>
            <a:ext cx="9144000" cy="4597167"/>
          </a:xfrm>
          <a:prstGeom prst="rect">
            <a:avLst/>
          </a:prstGeom>
        </p:spPr>
      </p:pic>
      <p:sp>
        <p:nvSpPr>
          <p:cNvPr id="7" name="TextBox 6">
            <a:extLst>
              <a:ext uri="{FF2B5EF4-FFF2-40B4-BE49-F238E27FC236}">
                <a16:creationId xmlns:a16="http://schemas.microsoft.com/office/drawing/2014/main" id="{AB124F8A-28FC-4C5E-8CDD-62E9B3C94727}"/>
              </a:ext>
            </a:extLst>
          </p:cNvPr>
          <p:cNvSpPr txBox="1"/>
          <p:nvPr/>
        </p:nvSpPr>
        <p:spPr>
          <a:xfrm>
            <a:off x="385894" y="201336"/>
            <a:ext cx="6593746" cy="1384995"/>
          </a:xfrm>
          <a:prstGeom prst="rect">
            <a:avLst/>
          </a:prstGeom>
          <a:noFill/>
        </p:spPr>
        <p:txBody>
          <a:bodyPr wrap="square" rtlCol="0">
            <a:spAutoFit/>
          </a:bodyPr>
          <a:lstStyle/>
          <a:p>
            <a:r>
              <a:rPr lang="en-GB" sz="2800" b="1" dirty="0"/>
              <a:t>Sleeping on the pavements, studying on the streets: helping children in India to thrive</a:t>
            </a:r>
          </a:p>
        </p:txBody>
      </p:sp>
    </p:spTree>
    <p:extLst>
      <p:ext uri="{BB962C8B-B14F-4D97-AF65-F5344CB8AC3E}">
        <p14:creationId xmlns:p14="http://schemas.microsoft.com/office/powerpoint/2010/main" val="37538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B7125B-6152-474A-9551-DC732912E715}"/>
              </a:ext>
            </a:extLst>
          </p:cNvPr>
          <p:cNvPicPr>
            <a:picLocks noChangeAspect="1"/>
          </p:cNvPicPr>
          <p:nvPr/>
        </p:nvPicPr>
        <p:blipFill rotWithShape="1">
          <a:blip r:embed="rId2"/>
          <a:srcRect l="1743" t="7526" b="9856"/>
          <a:stretch/>
        </p:blipFill>
        <p:spPr>
          <a:xfrm>
            <a:off x="0" y="1526795"/>
            <a:ext cx="9143999" cy="4924337"/>
          </a:xfrm>
          <a:prstGeom prst="rect">
            <a:avLst/>
          </a:prstGeom>
        </p:spPr>
      </p:pic>
      <p:sp>
        <p:nvSpPr>
          <p:cNvPr id="5" name="TextBox 4">
            <a:extLst>
              <a:ext uri="{FF2B5EF4-FFF2-40B4-BE49-F238E27FC236}">
                <a16:creationId xmlns:a16="http://schemas.microsoft.com/office/drawing/2014/main" id="{9FF09D35-40AB-4FA0-A3BC-0C4BCC799213}"/>
              </a:ext>
            </a:extLst>
          </p:cNvPr>
          <p:cNvSpPr txBox="1"/>
          <p:nvPr/>
        </p:nvSpPr>
        <p:spPr>
          <a:xfrm>
            <a:off x="218114" y="344057"/>
            <a:ext cx="6853805" cy="830997"/>
          </a:xfrm>
          <a:prstGeom prst="rect">
            <a:avLst/>
          </a:prstGeom>
          <a:noFill/>
        </p:spPr>
        <p:txBody>
          <a:bodyPr wrap="square" rtlCol="0">
            <a:spAutoFit/>
          </a:bodyPr>
          <a:lstStyle/>
          <a:p>
            <a:r>
              <a:rPr lang="en-GB" sz="2400" dirty="0"/>
              <a:t>The street school takes place here, underneath this bridge.</a:t>
            </a:r>
          </a:p>
        </p:txBody>
      </p:sp>
    </p:spTree>
    <p:extLst>
      <p:ext uri="{BB962C8B-B14F-4D97-AF65-F5344CB8AC3E}">
        <p14:creationId xmlns:p14="http://schemas.microsoft.com/office/powerpoint/2010/main" val="106019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320A0D-728A-4BF3-8E54-CFFA5ABB4FB5}"/>
              </a:ext>
            </a:extLst>
          </p:cNvPr>
          <p:cNvPicPr>
            <a:picLocks noChangeAspect="1"/>
          </p:cNvPicPr>
          <p:nvPr/>
        </p:nvPicPr>
        <p:blipFill>
          <a:blip r:embed="rId2"/>
          <a:stretch>
            <a:fillRect/>
          </a:stretch>
        </p:blipFill>
        <p:spPr>
          <a:xfrm>
            <a:off x="435006" y="833455"/>
            <a:ext cx="8185211" cy="5464025"/>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48488"/>
          </a:xfrm>
          <a:prstGeom prst="rect">
            <a:avLst/>
          </a:prstGeom>
        </p:spPr>
      </p:pic>
      <p:sp>
        <p:nvSpPr>
          <p:cNvPr id="6" name="TextBox 5">
            <a:extLst>
              <a:ext uri="{FF2B5EF4-FFF2-40B4-BE49-F238E27FC236}">
                <a16:creationId xmlns:a16="http://schemas.microsoft.com/office/drawing/2014/main" id="{FB05D32E-BFA9-45DF-A166-D3EC4F4691D2}"/>
              </a:ext>
            </a:extLst>
          </p:cNvPr>
          <p:cNvSpPr txBox="1"/>
          <p:nvPr/>
        </p:nvSpPr>
        <p:spPr>
          <a:xfrm>
            <a:off x="506027" y="125569"/>
            <a:ext cx="6986726" cy="707886"/>
          </a:xfrm>
          <a:prstGeom prst="rect">
            <a:avLst/>
          </a:prstGeom>
          <a:noFill/>
        </p:spPr>
        <p:txBody>
          <a:bodyPr wrap="square" rtlCol="0">
            <a:spAutoFit/>
          </a:bodyPr>
          <a:lstStyle/>
          <a:p>
            <a:r>
              <a:rPr lang="en-GB" sz="2000" dirty="0"/>
              <a:t>Ben Francis, who helps oversee the Street Servants project in Kolkata.</a:t>
            </a:r>
          </a:p>
        </p:txBody>
      </p:sp>
    </p:spTree>
    <p:extLst>
      <p:ext uri="{BB962C8B-B14F-4D97-AF65-F5344CB8AC3E}">
        <p14:creationId xmlns:p14="http://schemas.microsoft.com/office/powerpoint/2010/main" val="287364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7B60AE-34F7-46A1-8523-3B26B9045CCF}"/>
              </a:ext>
            </a:extLst>
          </p:cNvPr>
          <p:cNvPicPr>
            <a:picLocks noChangeAspect="1"/>
          </p:cNvPicPr>
          <p:nvPr/>
        </p:nvPicPr>
        <p:blipFill>
          <a:blip r:embed="rId3"/>
          <a:stretch>
            <a:fillRect/>
          </a:stretch>
        </p:blipFill>
        <p:spPr>
          <a:xfrm>
            <a:off x="580387" y="1331651"/>
            <a:ext cx="7445513" cy="4949927"/>
          </a:xfrm>
          <a:prstGeom prst="rect">
            <a:avLst/>
          </a:prstGeom>
        </p:spPr>
      </p:pic>
      <p:sp>
        <p:nvSpPr>
          <p:cNvPr id="8" name="TextBox 7">
            <a:extLst>
              <a:ext uri="{FF2B5EF4-FFF2-40B4-BE49-F238E27FC236}">
                <a16:creationId xmlns:a16="http://schemas.microsoft.com/office/drawing/2014/main" id="{7056AB5B-8503-461E-A8C7-C1EBA668C861}"/>
              </a:ext>
            </a:extLst>
          </p:cNvPr>
          <p:cNvSpPr txBox="1"/>
          <p:nvPr/>
        </p:nvSpPr>
        <p:spPr>
          <a:xfrm>
            <a:off x="704675" y="214516"/>
            <a:ext cx="6216242" cy="923330"/>
          </a:xfrm>
          <a:prstGeom prst="rect">
            <a:avLst/>
          </a:prstGeom>
          <a:noFill/>
        </p:spPr>
        <p:txBody>
          <a:bodyPr wrap="square" rtlCol="0">
            <a:spAutoFit/>
          </a:bodyPr>
          <a:lstStyle/>
          <a:p>
            <a:r>
              <a:rPr lang="en-GB" dirty="0"/>
              <a:t>This serious boy is Nawab. Thanks to your support, he's now in a government school along with seven other children from the street school.</a:t>
            </a:r>
          </a:p>
        </p:txBody>
      </p:sp>
    </p:spTree>
    <p:extLst>
      <p:ext uri="{BB962C8B-B14F-4D97-AF65-F5344CB8AC3E}">
        <p14:creationId xmlns:p14="http://schemas.microsoft.com/office/powerpoint/2010/main" val="99432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48488"/>
          </a:xfrm>
          <a:prstGeom prst="rect">
            <a:avLst/>
          </a:prstGeom>
        </p:spPr>
      </p:pic>
      <p:pic>
        <p:nvPicPr>
          <p:cNvPr id="4" name="Picture 3">
            <a:extLst>
              <a:ext uri="{FF2B5EF4-FFF2-40B4-BE49-F238E27FC236}">
                <a16:creationId xmlns:a16="http://schemas.microsoft.com/office/drawing/2014/main" id="{4F75E010-1DF1-4CD3-BD38-FC490F44B199}"/>
              </a:ext>
            </a:extLst>
          </p:cNvPr>
          <p:cNvPicPr>
            <a:picLocks noChangeAspect="1"/>
          </p:cNvPicPr>
          <p:nvPr/>
        </p:nvPicPr>
        <p:blipFill>
          <a:blip r:embed="rId3"/>
          <a:stretch>
            <a:fillRect/>
          </a:stretch>
        </p:blipFill>
        <p:spPr>
          <a:xfrm>
            <a:off x="245769" y="1344430"/>
            <a:ext cx="7424537" cy="4940560"/>
          </a:xfrm>
          <a:prstGeom prst="rect">
            <a:avLst/>
          </a:prstGeom>
        </p:spPr>
      </p:pic>
      <p:sp>
        <p:nvSpPr>
          <p:cNvPr id="7" name="TextBox 6">
            <a:extLst>
              <a:ext uri="{FF2B5EF4-FFF2-40B4-BE49-F238E27FC236}">
                <a16:creationId xmlns:a16="http://schemas.microsoft.com/office/drawing/2014/main" id="{C110B937-EC3D-4366-AAF3-296C9A6A6ED9}"/>
              </a:ext>
            </a:extLst>
          </p:cNvPr>
          <p:cNvSpPr txBox="1"/>
          <p:nvPr/>
        </p:nvSpPr>
        <p:spPr>
          <a:xfrm>
            <a:off x="426128" y="346229"/>
            <a:ext cx="7111014" cy="923330"/>
          </a:xfrm>
          <a:prstGeom prst="rect">
            <a:avLst/>
          </a:prstGeom>
          <a:noFill/>
        </p:spPr>
        <p:txBody>
          <a:bodyPr wrap="square" rtlCol="0">
            <a:spAutoFit/>
          </a:bodyPr>
          <a:lstStyle/>
          <a:p>
            <a:r>
              <a:rPr lang="en-GB" dirty="0"/>
              <a:t>We want to help more children like Nawab. Thank you for being a part of this story! Every gift makes a difference. </a:t>
            </a:r>
            <a:r>
              <a:rPr lang="en-GB" dirty="0">
                <a:hlinkClick r:id="rId4"/>
              </a:rPr>
              <a:t>https://www.bmsworldmission.org/give/</a:t>
            </a:r>
            <a:endParaRPr lang="en-GB" dirty="0"/>
          </a:p>
        </p:txBody>
      </p:sp>
    </p:spTree>
    <p:extLst>
      <p:ext uri="{BB962C8B-B14F-4D97-AF65-F5344CB8AC3E}">
        <p14:creationId xmlns:p14="http://schemas.microsoft.com/office/powerpoint/2010/main" val="210841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403097"/>
      </p:ext>
    </p:extLst>
  </p:cSld>
  <p:clrMapOvr>
    <a:masterClrMapping/>
  </p:clrMapOvr>
</p:sld>
</file>

<file path=ppt/theme/theme1.xml><?xml version="1.0" encoding="utf-8"?>
<a:theme xmlns:a="http://schemas.openxmlformats.org/drawingml/2006/main" name="BMS World Mis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MS standard PowerPoint template">
  <a:themeElements>
    <a:clrScheme name="Custom 1">
      <a:dk1>
        <a:sysClr val="windowText" lastClr="000000"/>
      </a:dk1>
      <a:lt1>
        <a:sysClr val="window" lastClr="FFFFFF"/>
      </a:lt1>
      <a:dk2>
        <a:srgbClr val="1F497D"/>
      </a:dk2>
      <a:lt2>
        <a:srgbClr val="EEECE1"/>
      </a:lt2>
      <a:accent1>
        <a:srgbClr val="683064"/>
      </a:accent1>
      <a:accent2>
        <a:srgbClr val="D21565"/>
      </a:accent2>
      <a:accent3>
        <a:srgbClr val="472146"/>
      </a:accent3>
      <a:accent4>
        <a:srgbClr val="8064A2"/>
      </a:accent4>
      <a:accent5>
        <a:srgbClr val="A13266"/>
      </a:accent5>
      <a:accent6>
        <a:srgbClr val="7B009A"/>
      </a:accent6>
      <a:hlink>
        <a:srgbClr val="68326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t 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DB725B14A0634986408BE87C8651A8" ma:contentTypeVersion="10" ma:contentTypeDescription="Create a new document." ma:contentTypeScope="" ma:versionID="2e5aae5d2d6b339076f757b01ef19c3b">
  <xsd:schema xmlns:xsd="http://www.w3.org/2001/XMLSchema" xmlns:xs="http://www.w3.org/2001/XMLSchema" xmlns:p="http://schemas.microsoft.com/office/2006/metadata/properties" xmlns:ns2="0bf8e561-faf8-47d1-9a4f-b313cdc94a3c" xmlns:ns3="0b7ae917-33e5-4d7d-9ba2-273177014d95" targetNamespace="http://schemas.microsoft.com/office/2006/metadata/properties" ma:root="true" ma:fieldsID="34ddff0e3ec4b4c2fe639f70140b4286" ns2:_="" ns3:_="">
    <xsd:import namespace="0bf8e561-faf8-47d1-9a4f-b313cdc94a3c"/>
    <xsd:import namespace="0b7ae917-33e5-4d7d-9ba2-273177014d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2:SharedWithUsers" minOccurs="0"/>
                <xsd:element ref="ns2:SharedWithDetail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ae917-33e5-4d7d-9ba2-273177014d9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8252B8-236D-4C1B-8E9A-85E001CCCCB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0bf8e561-faf8-47d1-9a4f-b313cdc94a3c"/>
    <ds:schemaRef ds:uri="http://purl.org/dc/dcmitype/"/>
    <ds:schemaRef ds:uri="http://schemas.openxmlformats.org/package/2006/metadata/core-properties"/>
    <ds:schemaRef ds:uri="0b7ae917-33e5-4d7d-9ba2-273177014d95"/>
    <ds:schemaRef ds:uri="http://www.w3.org/XML/1998/namespace"/>
  </ds:schemaRefs>
</ds:datastoreItem>
</file>

<file path=customXml/itemProps2.xml><?xml version="1.0" encoding="utf-8"?>
<ds:datastoreItem xmlns:ds="http://schemas.openxmlformats.org/officeDocument/2006/customXml" ds:itemID="{1037F271-2A31-41EC-B59D-41F59276B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8e561-faf8-47d1-9a4f-b313cdc94a3c"/>
    <ds:schemaRef ds:uri="0b7ae917-33e5-4d7d-9ba2-273177014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51CCC0-CDCB-4E6F-B9A2-B3BD4BD5D64A}">
  <ds:schemaRefs>
    <ds:schemaRef ds:uri="http://schemas.microsoft.com/sharepoint/events"/>
  </ds:schemaRefs>
</ds:datastoreItem>
</file>

<file path=customXml/itemProps4.xml><?xml version="1.0" encoding="utf-8"?>
<ds:datastoreItem xmlns:ds="http://schemas.openxmlformats.org/officeDocument/2006/customXml" ds:itemID="{724A765C-2CAA-4F2B-9909-1CBD8E8580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BMS standard PowerPoint template</Template>
  <TotalTime>614</TotalTime>
  <Words>220</Words>
  <Application>Microsoft Office PowerPoint</Application>
  <PresentationFormat>On-screen Show (4:3)</PresentationFormat>
  <Paragraphs>7</Paragraphs>
  <Slides>7</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7</vt:i4>
      </vt:variant>
    </vt:vector>
  </HeadingPairs>
  <TitlesOfParts>
    <vt:vector size="12" baseType="lpstr">
      <vt:lpstr>Arial</vt:lpstr>
      <vt:lpstr>Calibri</vt:lpstr>
      <vt:lpstr>BMS World Mission</vt:lpstr>
      <vt:lpstr>BMS standard PowerPoint template</vt:lpstr>
      <vt:lpstr>Not branded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BMS World 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Hailey Brenden</dc:creator>
  <cp:lastModifiedBy>Jon Mendelsohn</cp:lastModifiedBy>
  <cp:revision>39</cp:revision>
  <dcterms:created xsi:type="dcterms:W3CDTF">2015-12-08T10:35:16Z</dcterms:created>
  <dcterms:modified xsi:type="dcterms:W3CDTF">2018-03-02T10:07:10Z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0x010100E1DB725B14A0634986408BE87C8651A8</vt:lpwstr>
  </property>
</Properties>
</file>