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48" r:id="rId6"/>
    <p:sldMasterId id="2147483671" r:id="rId7"/>
  </p:sldMasterIdLst>
  <p:notesMasterIdLst>
    <p:notesMasterId r:id="rId16"/>
  </p:notesMasterIdLst>
  <p:sldIdLst>
    <p:sldId id="256" r:id="rId8"/>
    <p:sldId id="259" r:id="rId9"/>
    <p:sldId id="262" r:id="rId10"/>
    <p:sldId id="260" r:id="rId11"/>
    <p:sldId id="261" r:id="rId12"/>
    <p:sldId id="263" r:id="rId13"/>
    <p:sldId id="266" r:id="rId14"/>
    <p:sldId id="265"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D60CE-4200-44C9-820B-CEDCCF180A69}" v="8" dt="2020-02-27T15:03:42.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0216" autoAdjust="0"/>
  </p:normalViewPr>
  <p:slideViewPr>
    <p:cSldViewPr snapToGrid="0" snapToObjects="1">
      <p:cViewPr varScale="1">
        <p:scale>
          <a:sx n="184" d="100"/>
          <a:sy n="184" d="100"/>
        </p:scale>
        <p:origin x="906" y="1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826E8-FF1D-4D7B-AA7E-D666C277AB1C}" type="datetimeFigureOut">
              <a:rPr lang="en-GB" smtClean="0"/>
              <a:t>27/02/2020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886F5-F8CA-401F-8FD1-A0C2A25D8528}" type="slidenum">
              <a:rPr lang="en-GB" smtClean="0"/>
              <a:t>‹#›</a:t>
            </a:fld>
            <a:endParaRPr lang="en-GB"/>
          </a:p>
        </p:txBody>
      </p:sp>
    </p:spTree>
    <p:extLst>
      <p:ext uri="{BB962C8B-B14F-4D97-AF65-F5344CB8AC3E}">
        <p14:creationId xmlns:p14="http://schemas.microsoft.com/office/powerpoint/2010/main" val="222820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International Women's Day, be inspired by some amazing women from BMS World Mission's history – as well as some women making history right now.</a:t>
            </a:r>
          </a:p>
          <a:p>
            <a:endParaRPr lang="en-GB" dirty="0"/>
          </a:p>
        </p:txBody>
      </p:sp>
      <p:sp>
        <p:nvSpPr>
          <p:cNvPr id="4" name="Slide Number Placeholder 3"/>
          <p:cNvSpPr>
            <a:spLocks noGrp="1"/>
          </p:cNvSpPr>
          <p:nvPr>
            <p:ph type="sldNum" sz="quarter" idx="5"/>
          </p:nvPr>
        </p:nvSpPr>
        <p:spPr/>
        <p:txBody>
          <a:bodyPr/>
          <a:lstStyle/>
          <a:p>
            <a:fld id="{821886F5-F8CA-401F-8FD1-A0C2A25D8528}" type="slidenum">
              <a:rPr lang="en-GB" smtClean="0"/>
              <a:t>2</a:t>
            </a:fld>
            <a:endParaRPr lang="en-GB"/>
          </a:p>
        </p:txBody>
      </p:sp>
    </p:spTree>
    <p:extLst>
      <p:ext uri="{BB962C8B-B14F-4D97-AF65-F5344CB8AC3E}">
        <p14:creationId xmlns:p14="http://schemas.microsoft.com/office/powerpoint/2010/main" val="129879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i="0" kern="1200" dirty="0">
                <a:solidFill>
                  <a:schemeClr val="tx1"/>
                </a:solidFill>
                <a:effectLst/>
                <a:latin typeface="+mn-lt"/>
                <a:ea typeface="+mn-ea"/>
                <a:cs typeface="+mn-cs"/>
              </a:rPr>
              <a:t>Hannah Marshman (1767 – 1847): “Outstanding among the wives”</a:t>
            </a:r>
          </a:p>
          <a:p>
            <a:r>
              <a:rPr lang="en-GB" sz="1200" b="0" i="0" kern="1200" dirty="0">
                <a:solidFill>
                  <a:schemeClr val="tx1"/>
                </a:solidFill>
                <a:effectLst/>
                <a:latin typeface="+mn-lt"/>
                <a:ea typeface="+mn-ea"/>
                <a:cs typeface="+mn-cs"/>
              </a:rPr>
              <a:t>Noted as being “outstanding among the missionaries’ wives,” Hannah Marshman was more than just the wonderful spouse as remembered in her obituary.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Recorded as being the first female missionary in India, this passionate woman single-handedly set up a boarding school and became a pioneer of education for Bengali girls.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school went on to fund Baptist missionary work in the area. All this while becoming fluent in Bengali and having 12 children!</a:t>
            </a:r>
          </a:p>
          <a:p>
            <a:endParaRPr lang="en-GB" dirty="0"/>
          </a:p>
        </p:txBody>
      </p:sp>
      <p:sp>
        <p:nvSpPr>
          <p:cNvPr id="4" name="Slide Number Placeholder 3"/>
          <p:cNvSpPr>
            <a:spLocks noGrp="1"/>
          </p:cNvSpPr>
          <p:nvPr>
            <p:ph type="sldNum" sz="quarter" idx="5"/>
          </p:nvPr>
        </p:nvSpPr>
        <p:spPr/>
        <p:txBody>
          <a:bodyPr/>
          <a:lstStyle/>
          <a:p>
            <a:fld id="{821886F5-F8CA-401F-8FD1-A0C2A25D8528}" type="slidenum">
              <a:rPr lang="en-GB" smtClean="0"/>
              <a:t>3</a:t>
            </a:fld>
            <a:endParaRPr lang="en-GB"/>
          </a:p>
        </p:txBody>
      </p:sp>
    </p:spTree>
    <p:extLst>
      <p:ext uri="{BB962C8B-B14F-4D97-AF65-F5344CB8AC3E}">
        <p14:creationId xmlns:p14="http://schemas.microsoft.com/office/powerpoint/2010/main" val="75992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Dr Ellen Farrer (1865 – 1959): “First in her field”</a:t>
            </a:r>
          </a:p>
          <a:p>
            <a:r>
              <a:rPr lang="en-GB" sz="1200" b="0" i="0" kern="1200" dirty="0">
                <a:solidFill>
                  <a:schemeClr val="tx1"/>
                </a:solidFill>
                <a:effectLst/>
                <a:latin typeface="+mn-lt"/>
                <a:ea typeface="+mn-ea"/>
                <a:cs typeface="+mn-cs"/>
              </a:rPr>
              <a:t>Overcoming the prejudice faced by working women of the era, Dr Ellen Farrer began to challenge society’s disapproval when she was accepted by a Baptist mission in India as its first female doctor.  </a:t>
            </a:r>
          </a:p>
          <a:p>
            <a:r>
              <a:rPr lang="en-GB" sz="1200" b="0" i="0" kern="1200" dirty="0">
                <a:solidFill>
                  <a:schemeClr val="tx1"/>
                </a:solidFill>
                <a:effectLst/>
                <a:latin typeface="+mn-lt"/>
                <a:ea typeface="+mn-ea"/>
                <a:cs typeface="+mn-cs"/>
              </a:rPr>
              <a:t>The mission reached out to Hindu women from the wealthier classes, who were secluded in zenanas – private apartments to segregate female family members from the rest of society. </a:t>
            </a:r>
          </a:p>
          <a:p>
            <a:r>
              <a:rPr lang="en-GB" sz="1200" b="0" i="0" kern="1200" dirty="0">
                <a:solidFill>
                  <a:schemeClr val="tx1"/>
                </a:solidFill>
                <a:effectLst/>
                <a:latin typeface="+mn-lt"/>
                <a:ea typeface="+mn-ea"/>
                <a:cs typeface="+mn-cs"/>
              </a:rPr>
              <a:t>She soon won the trust and love of these women, who preferred to be seen by a female doctor. The so-called “Baptist Zenana Mission” became known as an “achievement impossible to a man.” </a:t>
            </a:r>
          </a:p>
          <a:p>
            <a:r>
              <a:rPr lang="en-GB" sz="1200" b="0" i="0" kern="1200" dirty="0">
                <a:solidFill>
                  <a:schemeClr val="tx1"/>
                </a:solidFill>
                <a:effectLst/>
                <a:latin typeface="+mn-lt"/>
                <a:ea typeface="+mn-ea"/>
                <a:cs typeface="+mn-cs"/>
              </a:rPr>
              <a:t>Administering aid during a famine, fighting annual outbreaks of the bubonic plague, expanding the dispensary she worked at into a hospital and translating textbooks for nurses and midwives were just some of Ellen’s achievements during her incredible lifetime in India.</a:t>
            </a:r>
          </a:p>
          <a:p>
            <a:endParaRPr lang="en-GB" dirty="0"/>
          </a:p>
        </p:txBody>
      </p:sp>
      <p:sp>
        <p:nvSpPr>
          <p:cNvPr id="4" name="Slide Number Placeholder 3"/>
          <p:cNvSpPr>
            <a:spLocks noGrp="1"/>
          </p:cNvSpPr>
          <p:nvPr>
            <p:ph type="sldNum" sz="quarter" idx="5"/>
          </p:nvPr>
        </p:nvSpPr>
        <p:spPr/>
        <p:txBody>
          <a:bodyPr/>
          <a:lstStyle/>
          <a:p>
            <a:fld id="{821886F5-F8CA-401F-8FD1-A0C2A25D8528}" type="slidenum">
              <a:rPr lang="en-GB" smtClean="0"/>
              <a:t>4</a:t>
            </a:fld>
            <a:endParaRPr lang="en-GB"/>
          </a:p>
        </p:txBody>
      </p:sp>
    </p:spTree>
    <p:extLst>
      <p:ext uri="{BB962C8B-B14F-4D97-AF65-F5344CB8AC3E}">
        <p14:creationId xmlns:p14="http://schemas.microsoft.com/office/powerpoint/2010/main" val="219464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Dr Ellen </a:t>
            </a:r>
            <a:r>
              <a:rPr lang="en-GB" sz="1200" b="1" i="0" kern="1200" dirty="0" err="1">
                <a:solidFill>
                  <a:schemeClr val="tx1"/>
                </a:solidFill>
                <a:effectLst/>
                <a:latin typeface="+mn-lt"/>
                <a:ea typeface="+mn-ea"/>
                <a:cs typeface="+mn-cs"/>
              </a:rPr>
              <a:t>Clow</a:t>
            </a:r>
            <a:r>
              <a:rPr lang="en-GB" sz="1200" b="1" i="0" kern="1200" dirty="0">
                <a:solidFill>
                  <a:schemeClr val="tx1"/>
                </a:solidFill>
                <a:effectLst/>
                <a:latin typeface="+mn-lt"/>
                <a:ea typeface="+mn-ea"/>
                <a:cs typeface="+mn-cs"/>
              </a:rPr>
              <a:t> (1901 – 1984): “Determined to make a difference”</a:t>
            </a:r>
          </a:p>
          <a:p>
            <a:r>
              <a:rPr lang="en-GB" sz="1200" b="0" i="0" kern="1200" dirty="0">
                <a:solidFill>
                  <a:schemeClr val="tx1"/>
                </a:solidFill>
                <a:effectLst/>
                <a:latin typeface="+mn-lt"/>
                <a:ea typeface="+mn-ea"/>
                <a:cs typeface="+mn-cs"/>
              </a:rPr>
              <a:t>A kick-ass surgeon and incredibly brave lady to boot, Dr Ellen </a:t>
            </a:r>
            <a:r>
              <a:rPr lang="en-GB" sz="1200" b="0" i="0" kern="1200" dirty="0" err="1">
                <a:solidFill>
                  <a:schemeClr val="tx1"/>
                </a:solidFill>
                <a:effectLst/>
                <a:latin typeface="+mn-lt"/>
                <a:ea typeface="+mn-ea"/>
                <a:cs typeface="+mn-cs"/>
              </a:rPr>
              <a:t>Clow</a:t>
            </a:r>
            <a:r>
              <a:rPr lang="en-GB" sz="1200" b="0" i="0" kern="1200" dirty="0">
                <a:solidFill>
                  <a:schemeClr val="tx1"/>
                </a:solidFill>
                <a:effectLst/>
                <a:latin typeface="+mn-lt"/>
                <a:ea typeface="+mn-ea"/>
                <a:cs typeface="+mn-cs"/>
              </a:rPr>
              <a:t> devoted her life to mission in China.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Unperturbed by the Japanese invasion in the north of the country, it was reported that Ellen remained at The Women’s Hospital in Taiyuan where she worked despite being “menaced by soldiers and looters” in raid after raid.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Even the news that a shell had destroyed a bedroom she’d vacated earlier that day couldn’t persuade Ellen to leave, and as the hospital building shook and rattled, a patient grabbed Ellen’s hand and said “You are good to stay with us.”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Many women in the region were said to have owed their lives to her skill. Ellen’s commitment to God’s mission in China and Hong Kong was unwavering throughout her life, and she returned twice to serve overseas until her death in 1984.</a:t>
            </a:r>
          </a:p>
          <a:p>
            <a:endParaRPr lang="en-GB" dirty="0"/>
          </a:p>
        </p:txBody>
      </p:sp>
      <p:sp>
        <p:nvSpPr>
          <p:cNvPr id="4" name="Slide Number Placeholder 3"/>
          <p:cNvSpPr>
            <a:spLocks noGrp="1"/>
          </p:cNvSpPr>
          <p:nvPr>
            <p:ph type="sldNum" sz="quarter" idx="5"/>
          </p:nvPr>
        </p:nvSpPr>
        <p:spPr/>
        <p:txBody>
          <a:bodyPr/>
          <a:lstStyle/>
          <a:p>
            <a:fld id="{821886F5-F8CA-401F-8FD1-A0C2A25D8528}" type="slidenum">
              <a:rPr lang="en-GB" smtClean="0"/>
              <a:t>5</a:t>
            </a:fld>
            <a:endParaRPr lang="en-GB"/>
          </a:p>
        </p:txBody>
      </p:sp>
    </p:spTree>
    <p:extLst>
      <p:ext uri="{BB962C8B-B14F-4D97-AF65-F5344CB8AC3E}">
        <p14:creationId xmlns:p14="http://schemas.microsoft.com/office/powerpoint/2010/main" val="74704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Left: Louise Lynch – Bangladesh</a:t>
            </a:r>
            <a:br>
              <a:rPr lang="en-GB" b="1" dirty="0"/>
            </a:br>
            <a:r>
              <a:rPr lang="en-GB" sz="1200" b="0" i="0" kern="1200" dirty="0">
                <a:solidFill>
                  <a:schemeClr val="tx1"/>
                </a:solidFill>
                <a:effectLst/>
                <a:latin typeface="+mn-lt"/>
                <a:ea typeface="+mn-ea"/>
                <a:cs typeface="+mn-cs"/>
              </a:rPr>
              <a:t>Louise Lynch and her husband Peter are working alongside the Baptist church leaders in Bangladesh.  </a:t>
            </a:r>
          </a:p>
          <a:p>
            <a:r>
              <a:rPr lang="en-GB" sz="1200" b="0" i="0" kern="1200" dirty="0">
                <a:solidFill>
                  <a:schemeClr val="tx1"/>
                </a:solidFill>
                <a:effectLst/>
                <a:latin typeface="+mn-lt"/>
                <a:ea typeface="+mn-ea"/>
                <a:cs typeface="+mn-cs"/>
              </a:rPr>
              <a:t>Her role involves training, teaching, support and pastoral care, as well as keeping strong partnership links between the Baptist churches in Bangladesh, BMS and their other partners.</a:t>
            </a:r>
            <a:br>
              <a:rPr lang="en-GB" b="1" dirty="0"/>
            </a:br>
            <a:r>
              <a:rPr lang="en-GB" b="1" dirty="0"/>
              <a:t>Right: Laura-Lee </a:t>
            </a:r>
            <a:r>
              <a:rPr lang="en-GB" b="1" dirty="0" err="1"/>
              <a:t>Lovering</a:t>
            </a:r>
            <a:r>
              <a:rPr lang="en-GB" b="1" dirty="0"/>
              <a:t> – Peru</a:t>
            </a:r>
          </a:p>
          <a:p>
            <a:r>
              <a:rPr lang="en-GB" sz="1200" b="0" i="0" kern="1200" dirty="0">
                <a:solidFill>
                  <a:schemeClr val="tx1"/>
                </a:solidFill>
                <a:effectLst/>
                <a:latin typeface="+mn-lt"/>
                <a:ea typeface="+mn-ea"/>
                <a:cs typeface="+mn-cs"/>
              </a:rPr>
              <a:t>Laura is an environmental scientist who has been based in </a:t>
            </a:r>
            <a:r>
              <a:rPr lang="en-GB" sz="1200" b="0" i="0" kern="1200" dirty="0" err="1">
                <a:solidFill>
                  <a:schemeClr val="tx1"/>
                </a:solidFill>
                <a:effectLst/>
                <a:latin typeface="+mn-lt"/>
                <a:ea typeface="+mn-ea"/>
                <a:cs typeface="+mn-cs"/>
              </a:rPr>
              <a:t>Nauta</a:t>
            </a:r>
            <a:r>
              <a:rPr lang="en-GB" sz="1200" b="0" i="0" kern="1200" dirty="0">
                <a:solidFill>
                  <a:schemeClr val="tx1"/>
                </a:solidFill>
                <a:effectLst/>
                <a:latin typeface="+mn-lt"/>
                <a:ea typeface="+mn-ea"/>
                <a:cs typeface="+mn-cs"/>
              </a:rPr>
              <a:t>, Peru, since 2011, which is situated on the </a:t>
            </a:r>
            <a:r>
              <a:rPr lang="en-GB" sz="1200" b="0" i="0" kern="1200" dirty="0" err="1">
                <a:solidFill>
                  <a:schemeClr val="tx1"/>
                </a:solidFill>
                <a:effectLst/>
                <a:latin typeface="+mn-lt"/>
                <a:ea typeface="+mn-ea"/>
                <a:cs typeface="+mn-cs"/>
              </a:rPr>
              <a:t>Marañon</a:t>
            </a:r>
            <a:r>
              <a:rPr lang="en-GB" sz="1200" b="0" i="0" kern="1200" dirty="0">
                <a:solidFill>
                  <a:schemeClr val="tx1"/>
                </a:solidFill>
                <a:effectLst/>
                <a:latin typeface="+mn-lt"/>
                <a:ea typeface="+mn-ea"/>
                <a:cs typeface="+mn-cs"/>
              </a:rPr>
              <a:t> River in the Amazon jungle.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She works to help BMS’ local Baptist partner the </a:t>
            </a:r>
            <a:r>
              <a:rPr lang="en-GB" sz="1200" b="0" i="0" kern="1200" dirty="0" err="1">
                <a:solidFill>
                  <a:schemeClr val="tx1"/>
                </a:solidFill>
                <a:effectLst/>
                <a:latin typeface="+mn-lt"/>
                <a:ea typeface="+mn-ea"/>
                <a:cs typeface="+mn-cs"/>
              </a:rPr>
              <a:t>Nauta</a:t>
            </a:r>
            <a:r>
              <a:rPr lang="en-GB" sz="1200" b="0" i="0" kern="1200" dirty="0">
                <a:solidFill>
                  <a:schemeClr val="tx1"/>
                </a:solidFill>
                <a:effectLst/>
                <a:latin typeface="+mn-lt"/>
                <a:ea typeface="+mn-ea"/>
                <a:cs typeface="+mn-cs"/>
              </a:rPr>
              <a:t> Integral Mission Training Centre and also leads on a number of environmental initiatives.</a:t>
            </a:r>
          </a:p>
        </p:txBody>
      </p:sp>
      <p:sp>
        <p:nvSpPr>
          <p:cNvPr id="4" name="Slide Number Placeholder 3"/>
          <p:cNvSpPr>
            <a:spLocks noGrp="1"/>
          </p:cNvSpPr>
          <p:nvPr>
            <p:ph type="sldNum" sz="quarter" idx="5"/>
          </p:nvPr>
        </p:nvSpPr>
        <p:spPr/>
        <p:txBody>
          <a:bodyPr/>
          <a:lstStyle/>
          <a:p>
            <a:fld id="{821886F5-F8CA-401F-8FD1-A0C2A25D8528}" type="slidenum">
              <a:rPr lang="en-GB" smtClean="0"/>
              <a:t>6</a:t>
            </a:fld>
            <a:endParaRPr lang="en-GB"/>
          </a:p>
        </p:txBody>
      </p:sp>
    </p:spTree>
    <p:extLst>
      <p:ext uri="{BB962C8B-B14F-4D97-AF65-F5344CB8AC3E}">
        <p14:creationId xmlns:p14="http://schemas.microsoft.com/office/powerpoint/2010/main" val="323190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18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D04F27C-B5AE-5C46-8865-125C4EA7EC9E}"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31410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273793"/>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75361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273793"/>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75361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D04F27C-B5AE-5C46-8865-125C4EA7EC9E}"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30300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04F27C-B5AE-5C46-8865-125C4EA7EC9E}"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83087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4F27C-B5AE-5C46-8865-125C4EA7EC9E}"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55279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7819"/>
            <a:ext cx="8415006" cy="1102519"/>
          </a:xfrm>
        </p:spPr>
        <p:txBody>
          <a:bodyPr/>
          <a:lstStyle>
            <a:lvl1pPr>
              <a:defRPr sz="4000"/>
            </a:lvl1pPr>
          </a:lstStyle>
          <a:p>
            <a:r>
              <a:rPr lang="en-GB" dirty="0"/>
              <a:t>Click to edit Master title style</a:t>
            </a:r>
            <a:endParaRPr lang="en-US" dirty="0"/>
          </a:p>
        </p:txBody>
      </p:sp>
      <p:sp>
        <p:nvSpPr>
          <p:cNvPr id="3" name="Subtitle 2"/>
          <p:cNvSpPr>
            <a:spLocks noGrp="1"/>
          </p:cNvSpPr>
          <p:nvPr>
            <p:ph type="subTitle" idx="1"/>
          </p:nvPr>
        </p:nvSpPr>
        <p:spPr>
          <a:xfrm>
            <a:off x="457200" y="2914650"/>
            <a:ext cx="8415006"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5D04F27C-B5AE-5C46-8865-125C4EA7EC9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371860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04F27C-B5AE-5C46-8865-125C4EA7EC9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363085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D04F27C-B5AE-5C46-8865-125C4EA7EC9E}"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173671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273793"/>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75361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273793"/>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75361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D04F27C-B5AE-5C46-8865-125C4EA7EC9E}"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79286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04F27C-B5AE-5C46-8865-125C4EA7EC9E}"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166781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4F27C-B5AE-5C46-8865-125C4EA7EC9E}"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311470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7819"/>
            <a:ext cx="8415006" cy="1102519"/>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457200" y="2914650"/>
            <a:ext cx="8415006"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D04F27C-B5AE-5C46-8865-125C4EA7EC9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336384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04F27C-B5AE-5C46-8865-125C4EA7EC9E}"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9F96-14F8-084C-8B90-A173B73188A6}" type="slidenum">
              <a:rPr lang="en-US" smtClean="0"/>
              <a:t>‹#›</a:t>
            </a:fld>
            <a:endParaRPr lang="en-US"/>
          </a:p>
        </p:txBody>
      </p:sp>
    </p:spTree>
    <p:extLst>
      <p:ext uri="{BB962C8B-B14F-4D97-AF65-F5344CB8AC3E}">
        <p14:creationId xmlns:p14="http://schemas.microsoft.com/office/powerpoint/2010/main" val="2604431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jpeg"/><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urple bar.jpg"/>
          <p:cNvPicPr/>
          <p:nvPr userDrawn="1"/>
        </p:nvPicPr>
        <p:blipFill>
          <a:blip r:embed="rId4" cstate="screen">
            <a:extLst>
              <a:ext uri="{28A0092B-C50C-407E-A947-70E740481C1C}">
                <a14:useLocalDpi xmlns:a14="http://schemas.microsoft.com/office/drawing/2010/main"/>
              </a:ext>
            </a:extLst>
          </a:blip>
          <a:stretch>
            <a:fillRect/>
          </a:stretch>
        </p:blipFill>
        <p:spPr>
          <a:xfrm>
            <a:off x="1" y="4908836"/>
            <a:ext cx="9144001" cy="248571"/>
          </a:xfrm>
          <a:prstGeom prst="rect">
            <a:avLst/>
          </a:prstGeom>
          <a:ln w="3175">
            <a:miter lim="400000"/>
          </a:ln>
        </p:spPr>
      </p:pic>
      <p:pic>
        <p:nvPicPr>
          <p:cNvPr id="11" name="BMS logo FULL COLOUR BLOCK.jpg"/>
          <p:cNvPicPr/>
          <p:nvPr userDrawn="1"/>
        </p:nvPicPr>
        <p:blipFill>
          <a:blip r:embed="rId5" cstate="screen">
            <a:extLst>
              <a:ext uri="{28A0092B-C50C-407E-A947-70E740481C1C}">
                <a14:useLocalDpi xmlns:a14="http://schemas.microsoft.com/office/drawing/2010/main"/>
              </a:ext>
            </a:extLst>
          </a:blip>
          <a:stretch>
            <a:fillRect/>
          </a:stretch>
        </p:blipFill>
        <p:spPr>
          <a:xfrm>
            <a:off x="3531561" y="659267"/>
            <a:ext cx="2080881" cy="3320144"/>
          </a:xfrm>
          <a:prstGeom prst="rect">
            <a:avLst/>
          </a:prstGeom>
          <a:ln w="3175">
            <a:miter lim="400000"/>
          </a:ln>
        </p:spPr>
      </p:pic>
    </p:spTree>
    <p:extLst>
      <p:ext uri="{BB962C8B-B14F-4D97-AF65-F5344CB8AC3E}">
        <p14:creationId xmlns:p14="http://schemas.microsoft.com/office/powerpoint/2010/main" val="323278769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9" name="purple bar.jpg"/>
          <p:cNvPicPr/>
          <p:nvPr userDrawn="1"/>
        </p:nvPicPr>
        <p:blipFill>
          <a:blip r:embed="rId9" cstate="screen">
            <a:extLst>
              <a:ext uri="{28A0092B-C50C-407E-A947-70E740481C1C}">
                <a14:useLocalDpi xmlns:a14="http://schemas.microsoft.com/office/drawing/2010/main"/>
              </a:ext>
            </a:extLst>
          </a:blip>
          <a:stretch>
            <a:fillRect/>
          </a:stretch>
        </p:blipFill>
        <p:spPr>
          <a:xfrm>
            <a:off x="1" y="4908836"/>
            <a:ext cx="9144001" cy="248571"/>
          </a:xfrm>
          <a:prstGeom prst="rect">
            <a:avLst/>
          </a:prstGeom>
          <a:ln w="3175">
            <a:miter lim="400000"/>
          </a:ln>
        </p:spPr>
      </p:pic>
      <p:sp>
        <p:nvSpPr>
          <p:cNvPr id="2" name="Title Placeholder 1"/>
          <p:cNvSpPr>
            <a:spLocks noGrp="1"/>
          </p:cNvSpPr>
          <p:nvPr>
            <p:ph type="title"/>
          </p:nvPr>
        </p:nvSpPr>
        <p:spPr>
          <a:xfrm>
            <a:off x="457200" y="205979"/>
            <a:ext cx="7719850" cy="85725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415007"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934009"/>
            <a:ext cx="2133600" cy="209492"/>
          </a:xfrm>
          <a:prstGeom prst="rect">
            <a:avLst/>
          </a:prstGeom>
        </p:spPr>
        <p:txBody>
          <a:bodyPr vert="horz" lIns="91440" tIns="45720" rIns="91440" bIns="45720" rtlCol="0" anchor="ctr"/>
          <a:lstStyle>
            <a:lvl1pPr algn="l">
              <a:defRPr sz="1200">
                <a:solidFill>
                  <a:schemeClr val="bg1"/>
                </a:solidFill>
                <a:latin typeface="Arial"/>
              </a:defRPr>
            </a:lvl1pPr>
          </a:lstStyle>
          <a:p>
            <a:fld id="{5D04F27C-B5AE-5C46-8865-125C4EA7EC9E}" type="datetimeFigureOut">
              <a:rPr lang="en-US" smtClean="0"/>
              <a:pPr/>
              <a:t>2/27/2020</a:t>
            </a:fld>
            <a:endParaRPr lang="en-US" dirty="0"/>
          </a:p>
        </p:txBody>
      </p:sp>
      <p:sp>
        <p:nvSpPr>
          <p:cNvPr id="5" name="Footer Placeholder 4"/>
          <p:cNvSpPr>
            <a:spLocks noGrp="1"/>
          </p:cNvSpPr>
          <p:nvPr>
            <p:ph type="ftr" sz="quarter" idx="3"/>
          </p:nvPr>
        </p:nvSpPr>
        <p:spPr>
          <a:xfrm>
            <a:off x="3124200" y="4934009"/>
            <a:ext cx="2895600" cy="209492"/>
          </a:xfrm>
          <a:prstGeom prst="rect">
            <a:avLst/>
          </a:prstGeom>
        </p:spPr>
        <p:txBody>
          <a:bodyPr vert="horz" lIns="91440" tIns="45720" rIns="91440" bIns="45720" rtlCol="0" anchor="ctr"/>
          <a:lstStyle>
            <a:lvl1pPr algn="ctr">
              <a:defRPr sz="1200">
                <a:solidFill>
                  <a:schemeClr val="bg1"/>
                </a:solidFill>
                <a:latin typeface="Arial"/>
              </a:defRPr>
            </a:lvl1pPr>
          </a:lstStyle>
          <a:p>
            <a:endParaRPr lang="en-US" dirty="0"/>
          </a:p>
        </p:txBody>
      </p:sp>
      <p:sp>
        <p:nvSpPr>
          <p:cNvPr id="6" name="Slide Number Placeholder 5"/>
          <p:cNvSpPr>
            <a:spLocks noGrp="1"/>
          </p:cNvSpPr>
          <p:nvPr>
            <p:ph type="sldNum" sz="quarter" idx="4"/>
          </p:nvPr>
        </p:nvSpPr>
        <p:spPr>
          <a:xfrm>
            <a:off x="6553200" y="4934009"/>
            <a:ext cx="2319007" cy="209492"/>
          </a:xfrm>
          <a:prstGeom prst="rect">
            <a:avLst/>
          </a:prstGeom>
        </p:spPr>
        <p:txBody>
          <a:bodyPr vert="horz" lIns="91440" tIns="45720" rIns="91440" bIns="45720" rtlCol="0" anchor="ctr"/>
          <a:lstStyle>
            <a:lvl1pPr algn="r">
              <a:defRPr sz="1200">
                <a:solidFill>
                  <a:schemeClr val="bg1"/>
                </a:solidFill>
                <a:latin typeface="Arial"/>
              </a:defRPr>
            </a:lvl1pPr>
          </a:lstStyle>
          <a:p>
            <a:fld id="{C1289F96-14F8-084C-8B90-A173B73188A6}" type="slidenum">
              <a:rPr lang="en-US" smtClean="0"/>
              <a:pPr/>
              <a:t>‹#›</a:t>
            </a:fld>
            <a:endParaRPr lang="en-US" dirty="0"/>
          </a:p>
        </p:txBody>
      </p:sp>
      <p:pic>
        <p:nvPicPr>
          <p:cNvPr id="20" name="BMS TAB DOWN - With Bleed.jpg"/>
          <p:cNvPicPr/>
          <p:nvPr userDrawn="1"/>
        </p:nvPicPr>
        <p:blipFill>
          <a:blip r:embed="rId10" cstate="screen">
            <a:extLst>
              <a:ext uri="{28A0092B-C50C-407E-A947-70E740481C1C}">
                <a14:useLocalDpi xmlns:a14="http://schemas.microsoft.com/office/drawing/2010/main"/>
              </a:ext>
            </a:extLst>
          </a:blip>
          <a:stretch>
            <a:fillRect/>
          </a:stretch>
        </p:blipFill>
        <p:spPr>
          <a:xfrm>
            <a:off x="8275674" y="0"/>
            <a:ext cx="596532" cy="1063229"/>
          </a:xfrm>
          <a:prstGeom prst="rect">
            <a:avLst/>
          </a:prstGeom>
          <a:ln w="3175">
            <a:miter lim="400000"/>
          </a:ln>
        </p:spPr>
      </p:pic>
    </p:spTree>
    <p:extLst>
      <p:ext uri="{BB962C8B-B14F-4D97-AF65-F5344CB8AC3E}">
        <p14:creationId xmlns:p14="http://schemas.microsoft.com/office/powerpoint/2010/main" val="1879009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457200" rtl="0" eaLnBrk="1" latinLnBrk="0" hangingPunct="1">
        <a:spcBef>
          <a:spcPct val="0"/>
        </a:spcBef>
        <a:buNone/>
        <a:defRPr sz="40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9" name="purple bar.jpg"/>
          <p:cNvPicPr/>
          <p:nvPr userDrawn="1"/>
        </p:nvPicPr>
        <p:blipFill>
          <a:blip r:embed="rId9" cstate="screen">
            <a:extLst>
              <a:ext uri="{28A0092B-C50C-407E-A947-70E740481C1C}">
                <a14:useLocalDpi xmlns:a14="http://schemas.microsoft.com/office/drawing/2010/main"/>
              </a:ext>
            </a:extLst>
          </a:blip>
          <a:stretch>
            <a:fillRect/>
          </a:stretch>
        </p:blipFill>
        <p:spPr>
          <a:xfrm>
            <a:off x="1" y="4908836"/>
            <a:ext cx="9144001" cy="248571"/>
          </a:xfrm>
          <a:prstGeom prst="rect">
            <a:avLst/>
          </a:prstGeom>
          <a:ln w="3175">
            <a:miter lim="400000"/>
          </a:ln>
        </p:spPr>
      </p:pic>
      <p:sp>
        <p:nvSpPr>
          <p:cNvPr id="2" name="Title Placeholder 1"/>
          <p:cNvSpPr>
            <a:spLocks noGrp="1"/>
          </p:cNvSpPr>
          <p:nvPr>
            <p:ph type="title"/>
          </p:nvPr>
        </p:nvSpPr>
        <p:spPr>
          <a:xfrm>
            <a:off x="457200" y="205979"/>
            <a:ext cx="8415006"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415007"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934009"/>
            <a:ext cx="2133600" cy="209492"/>
          </a:xfrm>
          <a:prstGeom prst="rect">
            <a:avLst/>
          </a:prstGeom>
        </p:spPr>
        <p:txBody>
          <a:bodyPr vert="horz" lIns="91440" tIns="45720" rIns="91440" bIns="45720" rtlCol="0" anchor="ctr"/>
          <a:lstStyle>
            <a:lvl1pPr algn="l">
              <a:defRPr sz="1200">
                <a:solidFill>
                  <a:schemeClr val="bg1"/>
                </a:solidFill>
                <a:latin typeface="Arial"/>
              </a:defRPr>
            </a:lvl1pPr>
          </a:lstStyle>
          <a:p>
            <a:fld id="{5D04F27C-B5AE-5C46-8865-125C4EA7EC9E}" type="datetimeFigureOut">
              <a:rPr lang="en-US" smtClean="0"/>
              <a:pPr/>
              <a:t>2/27/2020</a:t>
            </a:fld>
            <a:endParaRPr lang="en-US" dirty="0"/>
          </a:p>
        </p:txBody>
      </p:sp>
      <p:sp>
        <p:nvSpPr>
          <p:cNvPr id="5" name="Footer Placeholder 4"/>
          <p:cNvSpPr>
            <a:spLocks noGrp="1"/>
          </p:cNvSpPr>
          <p:nvPr>
            <p:ph type="ftr" sz="quarter" idx="3"/>
          </p:nvPr>
        </p:nvSpPr>
        <p:spPr>
          <a:xfrm>
            <a:off x="3124200" y="4934009"/>
            <a:ext cx="2895600" cy="209492"/>
          </a:xfrm>
          <a:prstGeom prst="rect">
            <a:avLst/>
          </a:prstGeom>
        </p:spPr>
        <p:txBody>
          <a:bodyPr vert="horz" lIns="91440" tIns="45720" rIns="91440" bIns="45720" rtlCol="0" anchor="ctr"/>
          <a:lstStyle>
            <a:lvl1pPr algn="ctr">
              <a:defRPr sz="1200">
                <a:solidFill>
                  <a:schemeClr val="bg1"/>
                </a:solidFill>
                <a:latin typeface="Arial"/>
              </a:defRPr>
            </a:lvl1pPr>
          </a:lstStyle>
          <a:p>
            <a:endParaRPr lang="en-US" dirty="0"/>
          </a:p>
        </p:txBody>
      </p:sp>
      <p:sp>
        <p:nvSpPr>
          <p:cNvPr id="6" name="Slide Number Placeholder 5"/>
          <p:cNvSpPr>
            <a:spLocks noGrp="1"/>
          </p:cNvSpPr>
          <p:nvPr>
            <p:ph type="sldNum" sz="quarter" idx="4"/>
          </p:nvPr>
        </p:nvSpPr>
        <p:spPr>
          <a:xfrm>
            <a:off x="6553200" y="4934009"/>
            <a:ext cx="2319007" cy="209492"/>
          </a:xfrm>
          <a:prstGeom prst="rect">
            <a:avLst/>
          </a:prstGeom>
        </p:spPr>
        <p:txBody>
          <a:bodyPr vert="horz" lIns="91440" tIns="45720" rIns="91440" bIns="45720" rtlCol="0" anchor="ctr"/>
          <a:lstStyle>
            <a:lvl1pPr algn="r">
              <a:defRPr sz="1200">
                <a:solidFill>
                  <a:schemeClr val="bg1"/>
                </a:solidFill>
                <a:latin typeface="Arial"/>
              </a:defRPr>
            </a:lvl1pPr>
          </a:lstStyle>
          <a:p>
            <a:fld id="{C1289F96-14F8-084C-8B90-A173B73188A6}" type="slidenum">
              <a:rPr lang="en-US" smtClean="0"/>
              <a:pPr/>
              <a:t>‹#›</a:t>
            </a:fld>
            <a:endParaRPr lang="en-US" dirty="0"/>
          </a:p>
        </p:txBody>
      </p:sp>
    </p:spTree>
    <p:extLst>
      <p:ext uri="{BB962C8B-B14F-4D97-AF65-F5344CB8AC3E}">
        <p14:creationId xmlns:p14="http://schemas.microsoft.com/office/powerpoint/2010/main" val="18926425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msworldmission.org/serv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34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0490"/>
            <a:ext cx="9144000" cy="1102519"/>
          </a:xfrm>
        </p:spPr>
        <p:txBody>
          <a:bodyPr/>
          <a:lstStyle/>
          <a:p>
            <a:pPr algn="ctr"/>
            <a:r>
              <a:rPr lang="en-US" dirty="0">
                <a:latin typeface="Avenir LT Pro 35 Light" panose="020B0402020203020204" pitchFamily="34" charset="0"/>
                <a:cs typeface="Arial" panose="020B0604020202020204" pitchFamily="34" charset="0"/>
              </a:rPr>
              <a:t>International Women’s Day</a:t>
            </a:r>
          </a:p>
        </p:txBody>
      </p:sp>
      <p:sp>
        <p:nvSpPr>
          <p:cNvPr id="3" name="TextBox 2">
            <a:extLst>
              <a:ext uri="{FF2B5EF4-FFF2-40B4-BE49-F238E27FC236}">
                <a16:creationId xmlns:a16="http://schemas.microsoft.com/office/drawing/2014/main" id="{CBAE3180-F5B4-4779-8846-3D6DFAA941BC}"/>
              </a:ext>
            </a:extLst>
          </p:cNvPr>
          <p:cNvSpPr txBox="1"/>
          <p:nvPr/>
        </p:nvSpPr>
        <p:spPr>
          <a:xfrm>
            <a:off x="0" y="2998319"/>
            <a:ext cx="9144000" cy="523220"/>
          </a:xfrm>
          <a:prstGeom prst="rect">
            <a:avLst/>
          </a:prstGeom>
          <a:noFill/>
        </p:spPr>
        <p:txBody>
          <a:bodyPr wrap="square" rtlCol="0">
            <a:spAutoFit/>
          </a:bodyPr>
          <a:lstStyle/>
          <a:p>
            <a:pPr algn="ctr"/>
            <a:r>
              <a:rPr lang="en-GB" sz="2800" b="1" dirty="0">
                <a:latin typeface="Avenir LT Std 65 Medium" panose="020B0803020203020204" pitchFamily="34" charset="0"/>
              </a:rPr>
              <a:t>8 March 2020</a:t>
            </a:r>
          </a:p>
        </p:txBody>
      </p:sp>
    </p:spTree>
    <p:extLst>
      <p:ext uri="{BB962C8B-B14F-4D97-AF65-F5344CB8AC3E}">
        <p14:creationId xmlns:p14="http://schemas.microsoft.com/office/powerpoint/2010/main" val="349730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B0D0C-F41F-41F7-9093-06BDAE21F31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30165" y="50800"/>
            <a:ext cx="3015307" cy="4806950"/>
          </a:xfrm>
          <a:prstGeom prst="rect">
            <a:avLst/>
          </a:prstGeom>
          <a:solidFill>
            <a:srgbClr val="FFFFFF"/>
          </a:solidFill>
        </p:spPr>
      </p:pic>
    </p:spTree>
    <p:extLst>
      <p:ext uri="{BB962C8B-B14F-4D97-AF65-F5344CB8AC3E}">
        <p14:creationId xmlns:p14="http://schemas.microsoft.com/office/powerpoint/2010/main" val="424179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5" name="Content Placeholder 4" descr="A group of people sitting posing for the camera&#10;&#10;Description automatically generated">
            <a:extLst>
              <a:ext uri="{FF2B5EF4-FFF2-40B4-BE49-F238E27FC236}">
                <a16:creationId xmlns:a16="http://schemas.microsoft.com/office/drawing/2014/main" id="{2E643C99-0C96-4396-9D79-2314F30568FC}"/>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764523" y="50800"/>
            <a:ext cx="6746592" cy="4806950"/>
          </a:xfrm>
          <a:prstGeom prst="rect">
            <a:avLst/>
          </a:prstGeom>
          <a:noFill/>
        </p:spPr>
      </p:pic>
    </p:spTree>
    <p:extLst>
      <p:ext uri="{BB962C8B-B14F-4D97-AF65-F5344CB8AC3E}">
        <p14:creationId xmlns:p14="http://schemas.microsoft.com/office/powerpoint/2010/main" val="14801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Content Placeholder 6" descr="A group of people posing for a photo&#10;&#10;Description automatically generated">
            <a:extLst>
              <a:ext uri="{FF2B5EF4-FFF2-40B4-BE49-F238E27FC236}">
                <a16:creationId xmlns:a16="http://schemas.microsoft.com/office/drawing/2014/main" id="{FB63A80C-BA74-4BF2-B3F7-23A9EB9D2509}"/>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722266" y="50800"/>
            <a:ext cx="4831105" cy="4806950"/>
          </a:xfrm>
          <a:prstGeom prst="rect">
            <a:avLst/>
          </a:prstGeom>
          <a:noFill/>
        </p:spPr>
      </p:pic>
    </p:spTree>
    <p:extLst>
      <p:ext uri="{BB962C8B-B14F-4D97-AF65-F5344CB8AC3E}">
        <p14:creationId xmlns:p14="http://schemas.microsoft.com/office/powerpoint/2010/main" val="385188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posing for the camera&#10;&#10;Description automatically generated">
            <a:extLst>
              <a:ext uri="{FF2B5EF4-FFF2-40B4-BE49-F238E27FC236}">
                <a16:creationId xmlns:a16="http://schemas.microsoft.com/office/drawing/2014/main" id="{15FD1F7C-97D9-4B79-BED7-792890BC1C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69818" y="70441"/>
            <a:ext cx="3990400" cy="4777096"/>
          </a:xfrm>
          <a:prstGeom prst="rect">
            <a:avLst/>
          </a:prstGeom>
        </p:spPr>
      </p:pic>
      <p:sp>
        <p:nvSpPr>
          <p:cNvPr id="2" name="Title 1">
            <a:extLst>
              <a:ext uri="{FF2B5EF4-FFF2-40B4-BE49-F238E27FC236}">
                <a16:creationId xmlns:a16="http://schemas.microsoft.com/office/drawing/2014/main" id="{3CA13FE9-F516-4C1D-A892-43EE0D074FF8}"/>
              </a:ext>
            </a:extLst>
          </p:cNvPr>
          <p:cNvSpPr>
            <a:spLocks noGrp="1"/>
          </p:cNvSpPr>
          <p:nvPr>
            <p:ph type="title"/>
          </p:nvPr>
        </p:nvSpPr>
        <p:spPr/>
        <p:txBody>
          <a:bodyPr/>
          <a:lstStyle/>
          <a:p>
            <a:endParaRPr lang="en-GB"/>
          </a:p>
        </p:txBody>
      </p:sp>
      <p:pic>
        <p:nvPicPr>
          <p:cNvPr id="5" name="Content Placeholder 4" descr="A person in a green shirt&#10;&#10;Description automatically generated">
            <a:extLst>
              <a:ext uri="{FF2B5EF4-FFF2-40B4-BE49-F238E27FC236}">
                <a16:creationId xmlns:a16="http://schemas.microsoft.com/office/drawing/2014/main" id="{3DB42221-B902-4259-AD8B-39FF1CA8E053}"/>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189760" y="70440"/>
            <a:ext cx="3184730" cy="4777097"/>
          </a:xfrm>
        </p:spPr>
      </p:pic>
    </p:spTree>
    <p:extLst>
      <p:ext uri="{BB962C8B-B14F-4D97-AF65-F5344CB8AC3E}">
        <p14:creationId xmlns:p14="http://schemas.microsoft.com/office/powerpoint/2010/main" val="36776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1A45-34E4-4B1A-906B-8910C1E77453}"/>
              </a:ext>
            </a:extLst>
          </p:cNvPr>
          <p:cNvSpPr>
            <a:spLocks noGrp="1"/>
          </p:cNvSpPr>
          <p:nvPr>
            <p:ph type="title"/>
          </p:nvPr>
        </p:nvSpPr>
        <p:spPr>
          <a:xfrm>
            <a:off x="457200" y="142607"/>
            <a:ext cx="7719850" cy="857250"/>
          </a:xfrm>
        </p:spPr>
        <p:txBody>
          <a:bodyPr/>
          <a:lstStyle/>
          <a:p>
            <a:endParaRPr lang="en-GB" dirty="0"/>
          </a:p>
        </p:txBody>
      </p:sp>
      <p:sp>
        <p:nvSpPr>
          <p:cNvPr id="3" name="Content Placeholder 2">
            <a:extLst>
              <a:ext uri="{FF2B5EF4-FFF2-40B4-BE49-F238E27FC236}">
                <a16:creationId xmlns:a16="http://schemas.microsoft.com/office/drawing/2014/main" id="{F712E4D2-E31A-485D-8DAF-BB1384F8251B}"/>
              </a:ext>
            </a:extLst>
          </p:cNvPr>
          <p:cNvSpPr>
            <a:spLocks noGrp="1"/>
          </p:cNvSpPr>
          <p:nvPr>
            <p:ph idx="1"/>
          </p:nvPr>
        </p:nvSpPr>
        <p:spPr>
          <a:xfrm>
            <a:off x="457200" y="142607"/>
            <a:ext cx="8415007" cy="3394472"/>
          </a:xfrm>
        </p:spPr>
        <p:txBody>
          <a:bodyPr/>
          <a:lstStyle/>
          <a:p>
            <a:pPr marL="0" indent="0">
              <a:buNone/>
            </a:pPr>
            <a:r>
              <a:rPr lang="en-GB" sz="2800" dirty="0">
                <a:latin typeface="Avenir" panose="020B0503020203020204" pitchFamily="34" charset="0"/>
              </a:rPr>
              <a:t>Have these inspiring women encouraged you to explore your calling overseas? </a:t>
            </a:r>
          </a:p>
          <a:p>
            <a:pPr marL="0" indent="0">
              <a:buNone/>
            </a:pPr>
            <a:r>
              <a:rPr lang="en-GB" sz="2800" dirty="0">
                <a:latin typeface="Avenir" panose="020B0503020203020204" pitchFamily="34" charset="0"/>
              </a:rPr>
              <a:t>Head to </a:t>
            </a:r>
            <a:r>
              <a:rPr lang="en-GB" sz="2800" b="1" dirty="0">
                <a:latin typeface="Avenir" panose="020B0503020203020204" pitchFamily="34" charset="0"/>
                <a:hlinkClick r:id="rId2" tooltip="https://www.bmsworldmission.org/serve">
                  <a:extLst>
                    <a:ext uri="{A12FA001-AC4F-418D-AE19-62706E023703}">
                      <ahyp:hlinkClr xmlns:ahyp="http://schemas.microsoft.com/office/drawing/2018/hyperlinkcolor" val="tx"/>
                    </a:ext>
                  </a:extLst>
                </a:hlinkClick>
              </a:rPr>
              <a:t>www.bmsworldmission.org/serve</a:t>
            </a:r>
            <a:r>
              <a:rPr lang="en-GB" sz="2800" b="1" dirty="0">
                <a:latin typeface="Avenir" panose="020B0503020203020204" pitchFamily="34" charset="0"/>
              </a:rPr>
              <a:t> </a:t>
            </a:r>
            <a:r>
              <a:rPr lang="en-GB" sz="2800" dirty="0">
                <a:latin typeface="Avenir" panose="020B0503020203020204" pitchFamily="34" charset="0"/>
              </a:rPr>
              <a:t>to get in touch with the team at BMS World Mission about serving with us!</a:t>
            </a:r>
          </a:p>
          <a:p>
            <a:pPr marL="0" indent="0">
              <a:buNone/>
            </a:pPr>
            <a:endParaRPr lang="en-GB" dirty="0"/>
          </a:p>
        </p:txBody>
      </p:sp>
      <p:pic>
        <p:nvPicPr>
          <p:cNvPr id="5" name="Picture 4" descr="A picture containing table&#10;&#10;Description automatically generated">
            <a:extLst>
              <a:ext uri="{FF2B5EF4-FFF2-40B4-BE49-F238E27FC236}">
                <a16:creationId xmlns:a16="http://schemas.microsoft.com/office/drawing/2014/main" id="{356C1E8A-00D7-4DE9-9F0A-DCA485A635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48792"/>
            <a:ext cx="9144000" cy="2471303"/>
          </a:xfrm>
          <a:prstGeom prst="rect">
            <a:avLst/>
          </a:prstGeom>
        </p:spPr>
      </p:pic>
    </p:spTree>
    <p:extLst>
      <p:ext uri="{BB962C8B-B14F-4D97-AF65-F5344CB8AC3E}">
        <p14:creationId xmlns:p14="http://schemas.microsoft.com/office/powerpoint/2010/main" val="121986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389343"/>
      </p:ext>
    </p:extLst>
  </p:cSld>
  <p:clrMapOvr>
    <a:masterClrMapping/>
  </p:clrMapOvr>
</p:sld>
</file>

<file path=ppt/theme/theme1.xml><?xml version="1.0" encoding="utf-8"?>
<a:theme xmlns:a="http://schemas.openxmlformats.org/drawingml/2006/main" name="Holding slides">
  <a:themeElements>
    <a:clrScheme name="Custom 1">
      <a:dk1>
        <a:sysClr val="windowText" lastClr="000000"/>
      </a:dk1>
      <a:lt1>
        <a:sysClr val="window" lastClr="FFFFFF"/>
      </a:lt1>
      <a:dk2>
        <a:srgbClr val="1F497D"/>
      </a:dk2>
      <a:lt2>
        <a:srgbClr val="EEECE1"/>
      </a:lt2>
      <a:accent1>
        <a:srgbClr val="683064"/>
      </a:accent1>
      <a:accent2>
        <a:srgbClr val="D21565"/>
      </a:accent2>
      <a:accent3>
        <a:srgbClr val="472146"/>
      </a:accent3>
      <a:accent4>
        <a:srgbClr val="8064A2"/>
      </a:accent4>
      <a:accent5>
        <a:srgbClr val="A13266"/>
      </a:accent5>
      <a:accent6>
        <a:srgbClr val="7B009A"/>
      </a:accent6>
      <a:hlink>
        <a:srgbClr val="68326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MS World Mis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t 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DC292138D464B9D0A879598062106" ma:contentTypeVersion="12" ma:contentTypeDescription="Create a new document." ma:contentTypeScope="" ma:versionID="43145e20f9c9a457e9ca3689cbc7ab07">
  <xsd:schema xmlns:xsd="http://www.w3.org/2001/XMLSchema" xmlns:xs="http://www.w3.org/2001/XMLSchema" xmlns:p="http://schemas.microsoft.com/office/2006/metadata/properties" xmlns:ns2="0bf8e561-faf8-47d1-9a4f-b313cdc94a3c" xmlns:ns3="fc5a6eb6-4c53-486d-ac6d-931fa7b3282a" targetNamespace="http://schemas.microsoft.com/office/2006/metadata/properties" ma:root="true" ma:fieldsID="5ec5cc036680a72f0db8fb80c62262a4" ns2:_="" ns3:_="">
    <xsd:import namespace="0bf8e561-faf8-47d1-9a4f-b313cdc94a3c"/>
    <xsd:import namespace="fc5a6eb6-4c53-486d-ac6d-931fa7b3282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a6eb6-4c53-486d-ac6d-931fa7b32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bf8e561-faf8-47d1-9a4f-b313cdc94a3c">COMMS-855858339-913537</_dlc_DocId>
    <_dlc_DocIdUrl xmlns="0bf8e561-faf8-47d1-9a4f-b313cdc94a3c">
      <Url>https://bmsworldmission.sharepoint.com/sites/comms/_layouts/15/DocIdRedir.aspx?ID=COMMS-855858339-913537</Url>
      <Description>COMMS-855858339-913537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4352E02-1355-48D3-A095-570CA0114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8e561-faf8-47d1-9a4f-b313cdc94a3c"/>
    <ds:schemaRef ds:uri="fc5a6eb6-4c53-486d-ac6d-931fa7b328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752ADE-B181-4ECD-A93E-7F41E1C5E83C}">
  <ds:schemaRefs>
    <ds:schemaRef ds:uri="http://schemas.microsoft.com/sharepoint/v3/contenttype/forms"/>
  </ds:schemaRefs>
</ds:datastoreItem>
</file>

<file path=customXml/itemProps3.xml><?xml version="1.0" encoding="utf-8"?>
<ds:datastoreItem xmlns:ds="http://schemas.openxmlformats.org/officeDocument/2006/customXml" ds:itemID="{82CF791C-5378-49DB-BF4A-C4EA91D27C1D}">
  <ds:schemaRefs>
    <ds:schemaRef ds:uri="http://schemas.microsoft.com/office/2006/metadata/properties"/>
    <ds:schemaRef ds:uri="http://purl.org/dc/terms/"/>
    <ds:schemaRef ds:uri="http://purl.org/dc/elements/1.1/"/>
    <ds:schemaRef ds:uri="fc5a6eb6-4c53-486d-ac6d-931fa7b3282a"/>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0bf8e561-faf8-47d1-9a4f-b313cdc94a3c"/>
    <ds:schemaRef ds:uri="http://purl.org/dc/dcmitype/"/>
  </ds:schemaRefs>
</ds:datastoreItem>
</file>

<file path=customXml/itemProps4.xml><?xml version="1.0" encoding="utf-8"?>
<ds:datastoreItem xmlns:ds="http://schemas.openxmlformats.org/officeDocument/2006/customXml" ds:itemID="{E70A0657-6AB5-44C1-9217-8E2F98E3B1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BMS widescreen PowerPoint template</Template>
  <TotalTime>385</TotalTime>
  <Words>620</Words>
  <Application>Microsoft Office PowerPoint</Application>
  <PresentationFormat>On-screen Show (16:9)</PresentationFormat>
  <Paragraphs>22</Paragraphs>
  <Slides>8</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Avenir</vt:lpstr>
      <vt:lpstr>Avenir LT Pro 35 Light</vt:lpstr>
      <vt:lpstr>Avenir LT Std 65 Medium</vt:lpstr>
      <vt:lpstr>Calibri</vt:lpstr>
      <vt:lpstr>Holding slides</vt:lpstr>
      <vt:lpstr>BMS World Mission</vt:lpstr>
      <vt:lpstr>Not branded</vt:lpstr>
      <vt:lpstr>PowerPoint Presentation</vt:lpstr>
      <vt:lpstr>International Women’s Day</vt:lpstr>
      <vt:lpstr>PowerPoint Presentation</vt:lpstr>
      <vt:lpstr>PowerPoint Presentation</vt:lpstr>
      <vt:lpstr>PowerPoint Presentation</vt:lpstr>
      <vt:lpstr>PowerPoint Presentation</vt:lpstr>
      <vt:lpstr>PowerPoint Presentation</vt:lpstr>
      <vt:lpstr>PowerPoint Presentation</vt:lpstr>
    </vt:vector>
  </TitlesOfParts>
  <Company>BMS World 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Mutton</dc:creator>
  <cp:lastModifiedBy>Joshua Mutton</cp:lastModifiedBy>
  <cp:revision>2</cp:revision>
  <dcterms:created xsi:type="dcterms:W3CDTF">2020-02-19T09:46:41Z</dcterms:created>
  <dcterms:modified xsi:type="dcterms:W3CDTF">2020-02-27T15:57:59Z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0x01010090DDC292138D464B9D0A879598062106</vt:lpwstr>
  </property>
  <property fmtid="{D5CDD505-2E9C-101B-9397-08002B2CF9AE}" pid="3" name="_dlc_DocIdItemGuid">
    <vt:lpwstr>df82350d-3c04-4088-9d29-55d813629d6e</vt:lpwstr>
  </property>
</Properties>
</file>